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Roboto"/>
      <p:regular r:id="rId53"/>
      <p:bold r:id="rId54"/>
      <p:italic r:id="rId55"/>
      <p:boldItalic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Oswald-regular.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nocloud.slack.com/archives/D016D4SDV9Q/p159743054000380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s.google.com/intl/es/meet/prici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gente que padece de algún TOC, estoy orgulloso de decír que dejé la ultima linea de la imagen a la izquierda medio pixel desalineado.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Mi idea no es entrar en algo super tecnico, más bien todo lo contrario, voy a hablar de algunos conceptos un poco clave en un sistema de este calibre, pero la idea es que todos puedan entender y definir sus procesos para hacer su propia seleccion de plataformas.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563f1c7b0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563f1c7b0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un ejemplo de como se ve la interfaz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ffad56034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ffad56034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(e/d) enable / disable (improves de sguridad)</a:t>
            </a:r>
            <a:endParaRPr b="1" sz="1700">
              <a:solidFill>
                <a:srgbClr val="303030"/>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ffad5603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ffad5603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lo que vamos a ver sobre zoom. Como dije no voy a entrar en detalle sobre todas sus vulns sino solo de las ultimas y </a:t>
            </a:r>
            <a:r>
              <a:rPr lang="es"/>
              <a:t>más</a:t>
            </a:r>
            <a:r>
              <a:rPr lang="es"/>
              <a:t> conocidas.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s" sz="1700">
                <a:solidFill>
                  <a:srgbClr val="303030"/>
                </a:solidFill>
                <a:highlight>
                  <a:srgbClr val="FFFFFF"/>
                </a:highlight>
              </a:rPr>
              <a:t>It’s Easy To Find Recordings of Zoom Meetings by Searching the Web</a:t>
            </a:r>
            <a:endParaRPr b="1" sz="1700">
              <a:solidFill>
                <a:srgbClr val="303030"/>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ffad5603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ffad56034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es el timeline de una vulnerabilidad reportada en donde uno podía mandar un link de zoom y al hacer click abría el cliente con la camara activada, eso podía causar ataques de ddos y obviamente vulnerar nuestra privacidad. Tardó 5 meses en solucionarlo y por alguna razón desconocida hicieron un regression del quick fix que habían brindado, volvió la vulnerabilidad y la arreglaron nuevamente. Son un verdadero desastre a la hora de reconocer y fixear bugs. </a:t>
            </a:r>
            <a:endParaRPr/>
          </a:p>
          <a:p>
            <a:pPr indent="0" lvl="0" marL="0" rtl="0" algn="l">
              <a:spcBef>
                <a:spcPts val="0"/>
              </a:spcBef>
              <a:spcAft>
                <a:spcPts val="0"/>
              </a:spcAft>
              <a:buNone/>
            </a:pPr>
            <a:r>
              <a:rPr lang="es"/>
              <a:t>Ahora esto agarrenlo con pinzas porque es algo que me contaron y no logré verificar. En una meet global de zoom donde presentaban nuevos features una persona demostró un zero day y los ejecutivos lo negaron todo y lo calumniaron, luego de eso el ceo y cto se reunieron con esta persona en provado para solucionarlo.</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ffad5603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ffad5603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Zoom hacía circular la frase encriptación punto a punto aunque no es así, solo viajaba encriptado de nuestra pc al servidor. es decír una vez dentro del servidor todo estaba información plana sin ecriptar, cualquiera con acceso al server podría ver que sucede y leer mensajes y demás. Publicidad falsa. Luego se disculparon diciendo que iban a corregirlo, sin embargo al final anunciaron que solo brindarian e2ee a los usarios que lo paguen. Hipocresía total. Hablan de ayudar al fbi siendo transparentes en las conversaciones pero si tenes el capital para evitarlo es tan simple como pagar para que no te espíen, butguesía en su maxima expresión. Pero no voy a hacerlo más politico, acá termina mi punto.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ffad5603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ffad5603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1800"/>
              </a:spcBef>
              <a:spcAft>
                <a:spcPts val="0"/>
              </a:spcAft>
              <a:buClr>
                <a:srgbClr val="000000"/>
              </a:buClr>
              <a:buSzPts val="1700"/>
              <a:buFont typeface="Arial"/>
              <a:buChar char="●"/>
            </a:pPr>
            <a:r>
              <a:rPr b="1" lang="es" sz="1700"/>
              <a:t>Una vulnerabilidad permite que se pudieran robar contraseñas de Windows.</a:t>
            </a:r>
            <a:endParaRPr sz="3200">
              <a:latin typeface="Roboto"/>
              <a:ea typeface="Roboto"/>
              <a:cs typeface="Roboto"/>
              <a:sym typeface="Roboto"/>
            </a:endParaRPr>
          </a:p>
          <a:p>
            <a:pPr indent="0" lvl="0" marL="0" rtl="0" algn="l">
              <a:spcBef>
                <a:spcPts val="400"/>
              </a:spcBef>
              <a:spcAft>
                <a:spcPts val="0"/>
              </a:spcAft>
              <a:buNone/>
            </a:pPr>
            <a:r>
              <a:t/>
            </a:r>
            <a:endParaRPr/>
          </a:p>
          <a:p>
            <a:pPr indent="0" lvl="0" marL="0" rtl="0" algn="l">
              <a:spcBef>
                <a:spcPts val="0"/>
              </a:spcBef>
              <a:spcAft>
                <a:spcPts val="0"/>
              </a:spcAft>
              <a:buNone/>
            </a:pPr>
            <a:r>
              <a:rPr lang="es"/>
              <a:t>Zoom y muchas otras plataformas tienen la habilidad de convertir una url de texto plano a link, es decír podemos escribir en el chat google.com y nos va a convertir ese texto en el link que nos llevará a google.</a:t>
            </a:r>
            <a:br>
              <a:rPr lang="es"/>
            </a:br>
            <a:r>
              <a:rPr lang="es"/>
              <a:t>El problema es que ocurre lo mismo con los UNC path. Si no están familiarizados con eso, el unc path significa universal naming convention y es un stadard para identificar servers, impresoras, recursos en una red y más. Si nosotros clickeamos alguno de estos nuesta oc usará el protocolo SMB que simplemente es un protocolo de file-sharing, es decír compartir archivos, y eso causa que al intentar conectarnos enviemos nuestro usario y password encriptado (como un hash) y este hash se puede crackear con algunas herramientas gratis.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ffad56034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ffad56034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Zoom al parece integró una sdk api de facebook que mandaba info del usuario, so, imei, usuario, etc. Basicamente necesitaban setar una opción para bloquear esto, default</a:t>
            </a:r>
            <a:endParaRPr/>
          </a:p>
          <a:p>
            <a:pPr indent="0" lvl="0" marL="0" rtl="0" algn="l">
              <a:spcBef>
                <a:spcPts val="0"/>
              </a:spcBef>
              <a:spcAft>
                <a:spcPts val="0"/>
              </a:spcAft>
              <a:buNone/>
            </a:pPr>
            <a:r>
              <a:rPr lang="es"/>
              <a:t>moraleja:</a:t>
            </a:r>
            <a:endParaRPr/>
          </a:p>
          <a:p>
            <a:pPr indent="0" lvl="0" marL="0" rtl="0" algn="l">
              <a:spcBef>
                <a:spcPts val="0"/>
              </a:spcBef>
              <a:spcAft>
                <a:spcPts val="0"/>
              </a:spcAft>
              <a:buNone/>
            </a:pPr>
            <a:r>
              <a:rPr lang="es" sz="1200">
                <a:solidFill>
                  <a:srgbClr val="333333"/>
                </a:solidFill>
              </a:rPr>
              <a:t>“This should also be a reminder for users to at least skim the privacy policy to look for how your data will be used, stored, and transmitted before signing up.”</a:t>
            </a:r>
            <a:endParaRPr/>
          </a:p>
          <a:p>
            <a:pPr indent="0" lvl="0" marL="0" rtl="0" algn="l">
              <a:spcBef>
                <a:spcPts val="0"/>
              </a:spcBef>
              <a:spcAft>
                <a:spcPts val="0"/>
              </a:spcAft>
              <a:buNone/>
            </a:pPr>
            <a:r>
              <a:t/>
            </a:r>
            <a:endParaRPr sz="1200">
              <a:solidFill>
                <a:srgbClr val="333333"/>
              </a:solidFill>
            </a:endParaRPr>
          </a:p>
          <a:p>
            <a:pPr indent="0" lvl="0" marL="0" rtl="0" algn="l">
              <a:spcBef>
                <a:spcPts val="0"/>
              </a:spcBef>
              <a:spcAft>
                <a:spcPts val="0"/>
              </a:spcAft>
              <a:buNone/>
            </a:pPr>
            <a:r>
              <a:t/>
            </a:r>
            <a:endParaRPr sz="1200">
              <a:solidFill>
                <a:srgbClr val="333333"/>
              </a:solidFill>
            </a:endParaRPr>
          </a:p>
          <a:p>
            <a:pPr indent="0" lvl="0" marL="0" rtl="0" algn="l">
              <a:spcBef>
                <a:spcPts val="0"/>
              </a:spcBef>
              <a:spcAft>
                <a:spcPts val="0"/>
              </a:spcAft>
              <a:buNone/>
            </a:pPr>
            <a:r>
              <a:rPr lang="es" sz="1200">
                <a:solidFill>
                  <a:srgbClr val="333333"/>
                </a:solidFill>
              </a:rPr>
              <a:t>“We sincerely apologize for the concern this has caused, and remain firmly committed to the protection of our users’ privacy,” he said. “We are reviewing our process and protocols for implementing these features in the future to ensure this does not happen again.”</a:t>
            </a:r>
            <a:endParaRPr sz="1200">
              <a:solidFill>
                <a:srgbClr val="33333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ffad56034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ffad56034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logré encontrar imagenes sobre lo sucedido, solo noticias del momento. </a:t>
            </a:r>
            <a:r>
              <a:rPr lang="es"/>
              <a:t>La app zoom tiene una opción corporativa en donde se enlazan las cuentas de toda la compñia con sus respectivos dominios, resulta que si usabas un dominio individual, como gmail o hotmail, etc podías ver a todos los usuarios aleatoriamente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ffad56034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ffad56034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t>Realmente hay muchisimas formas de lograrlo, Google dork es una de las formas. Luego tenemos leaks que ocurren por cuentas, hubo un account leak de 500.000 cuentas de zoom. Se vendian a 0.20 usd cada una, otros las regalaban.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ffad5603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ffad5603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Entre diciembre del año pasado y el día de hoy, zoom tuvo un crecimiento exponencial de usuarios del 3000%</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ffad560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ffad560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gn="l">
              <a:lnSpc>
                <a:spcPct val="146668"/>
              </a:lnSpc>
              <a:spcBef>
                <a:spcPts val="0"/>
              </a:spcBef>
              <a:spcAft>
                <a:spcPts val="0"/>
              </a:spcAft>
              <a:buNone/>
            </a:pPr>
            <a:r>
              <a:rPr lang="es" sz="1150">
                <a:solidFill>
                  <a:srgbClr val="D1D2D3"/>
                </a:solidFill>
                <a:highlight>
                  <a:srgbClr val="1A1D21"/>
                </a:highlight>
              </a:rPr>
              <a:t>De paso tiro el chivo ya es util en este tema en particular, Dino da la oportunidad de un inmersionday, </a:t>
            </a:r>
            <a:r>
              <a:rPr lang="es" sz="1150">
                <a:solidFill>
                  <a:srgbClr val="D1D2D3"/>
                </a:solidFill>
                <a:highlight>
                  <a:srgbClr val="1A1D21"/>
                </a:highlight>
              </a:rPr>
              <a:t>E</a:t>
            </a:r>
            <a:r>
              <a:rPr lang="es" sz="1150">
                <a:solidFill>
                  <a:srgbClr val="D1D2D3"/>
                </a:solidFill>
                <a:highlight>
                  <a:srgbClr val="1A1D21"/>
                </a:highlight>
              </a:rPr>
              <a:t>s una sesión que dura un día, donde se estudian conceptos teoricos y se mete mano en laboratorios. sería util si ya tienen un plataforma hosteada y quieren mejorar el performance cloud</a:t>
            </a:r>
            <a:endParaRPr sz="1150">
              <a:solidFill>
                <a:srgbClr val="D1D2D3"/>
              </a:solidFill>
              <a:highlight>
                <a:srgbClr val="1A1D21"/>
              </a:highlight>
            </a:endParaRPr>
          </a:p>
          <a:p>
            <a:pPr indent="0" lvl="0" marL="0" marR="266700" rtl="0" algn="r">
              <a:lnSpc>
                <a:spcPct val="146668"/>
              </a:lnSpc>
              <a:spcBef>
                <a:spcPts val="0"/>
              </a:spcBef>
              <a:spcAft>
                <a:spcPts val="0"/>
              </a:spcAft>
              <a:buNone/>
            </a:pPr>
            <a:r>
              <a:rPr lang="es" sz="900">
                <a:solidFill>
                  <a:schemeClr val="hlink"/>
                </a:solidFill>
                <a:highlight>
                  <a:srgbClr val="1A1D21"/>
                </a:highlight>
                <a:uFill>
                  <a:noFill/>
                </a:uFill>
                <a:hlinkClick r:id="rId2"/>
              </a:rPr>
              <a:t>3:42</a:t>
            </a:r>
            <a:endParaRPr sz="900">
              <a:solidFill>
                <a:schemeClr val="hlink"/>
              </a:solidFill>
              <a:highlight>
                <a:srgbClr val="1A1D21"/>
              </a:highlight>
            </a:endParaRPr>
          </a:p>
          <a:p>
            <a:pPr indent="0" lvl="0" marL="190500" marR="190500" rtl="0" algn="l">
              <a:lnSpc>
                <a:spcPct val="146668"/>
              </a:lnSpc>
              <a:spcBef>
                <a:spcPts val="0"/>
              </a:spcBef>
              <a:spcAft>
                <a:spcPts val="0"/>
              </a:spcAft>
              <a:buNone/>
            </a:pPr>
            <a:r>
              <a:rPr lang="es" sz="1150">
                <a:solidFill>
                  <a:srgbClr val="D1D2D3"/>
                </a:solidFill>
                <a:highlight>
                  <a:srgbClr val="1A1D21"/>
                </a:highlight>
              </a:rPr>
              <a:t>en el caso de seguridad va desde el esquema de responsabilidad compartida a IDS/IPS</a:t>
            </a:r>
            <a:endParaRPr sz="1150">
              <a:solidFill>
                <a:srgbClr val="D1D2D3"/>
              </a:solidFill>
              <a:highlight>
                <a:srgbClr val="1A1D21"/>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ffad56034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ffad56034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Teniendo en cuenta estos numeros es entendible todos los problemas que se hayaron, jamás se hubieran esperado eso en un periodo tan corto de tiempo, me asombra que haya tenido tal escalabilidad para poder soportar eso. Habla muy bien de su arquitectura.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ffad56034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ffad56034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google meet, </a:t>
            </a:r>
            <a:r>
              <a:rPr lang="es"/>
              <a:t>realmente es muuuy simple, y aunque a veces puede ser un poco lento, cumple su proposito, no han tenido vvulnerabilidades contundentes y los problemas de seguridad que han surgido los han sabido solucionar de manera muy rapida, no es un servicio que se suela caer pero a veces sucede que la calidad de video es mala o lenta. si necesitamos agendar algo rapido a nuestro gmail viene integrado.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Comparte la misma global network e infrastructure que los demás servicios de google así que es bastante seguro y robusto, otra vez la data encryption es in transit, sin embargo provee algunos features de seguridad por defecto. Además patchea constantemente, no por vulnerabilidades sino por actualizaciones de todo tipo, entre ellas seguridad, mejora un protocolo y se ponen al día.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1ed4afa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1ed4afa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100 personas y 1 hora de sesión</a:t>
            </a:r>
            <a:endParaRPr/>
          </a:p>
          <a:p>
            <a:pPr indent="0" lvl="0" marL="0" rtl="0" algn="l">
              <a:spcBef>
                <a:spcPts val="0"/>
              </a:spcBef>
              <a:spcAft>
                <a:spcPts val="0"/>
              </a:spcAft>
              <a:buNone/>
            </a:pPr>
            <a:r>
              <a:t/>
            </a:r>
            <a:endParaRPr sz="400"/>
          </a:p>
          <a:p>
            <a:pPr indent="0" lvl="0" marL="0" rtl="0" algn="l">
              <a:lnSpc>
                <a:spcPct val="175000"/>
              </a:lnSpc>
              <a:spcBef>
                <a:spcPts val="1200"/>
              </a:spcBef>
              <a:spcAft>
                <a:spcPts val="0"/>
              </a:spcAft>
              <a:buNone/>
            </a:pPr>
            <a:r>
              <a:rPr lang="es" sz="800">
                <a:solidFill>
                  <a:srgbClr val="5F6368"/>
                </a:solidFill>
                <a:highlight>
                  <a:srgbClr val="FFFFFF"/>
                </a:highlight>
                <a:latin typeface="Roboto"/>
                <a:ea typeface="Roboto"/>
                <a:cs typeface="Roboto"/>
                <a:sym typeface="Roboto"/>
              </a:rPr>
              <a:t>Las empresas, centros educativos y demás organizaciones pueden utilizar las </a:t>
            </a:r>
            <a:r>
              <a:rPr lang="es" sz="800">
                <a:solidFill>
                  <a:srgbClr val="1A73E8"/>
                </a:solidFill>
                <a:highlight>
                  <a:srgbClr val="FFFFFF"/>
                </a:highlight>
                <a:uFill>
                  <a:noFill/>
                </a:uFill>
                <a:latin typeface="Roboto"/>
                <a:ea typeface="Roboto"/>
                <a:cs typeface="Roboto"/>
                <a:sym typeface="Roboto"/>
                <a:hlinkClick r:id="rId2"/>
              </a:rPr>
              <a:t>funciones avanzadas</a:t>
            </a:r>
            <a:r>
              <a:rPr lang="es" sz="800">
                <a:solidFill>
                  <a:srgbClr val="5F6368"/>
                </a:solidFill>
                <a:highlight>
                  <a:srgbClr val="FFFFFF"/>
                </a:highlight>
                <a:latin typeface="Roboto"/>
                <a:ea typeface="Roboto"/>
                <a:cs typeface="Roboto"/>
                <a:sym typeface="Roboto"/>
              </a:rPr>
              <a:t>, con reuniones de hasta 250 participantes internos o externos y emisiones en directo a un público de hasta 100.000 espectadores de un mismo dominio.</a:t>
            </a:r>
            <a:endParaRPr sz="800">
              <a:solidFill>
                <a:srgbClr val="5F6368"/>
              </a:solidFill>
              <a:highlight>
                <a:srgbClr val="FFFFFF"/>
              </a:highlight>
              <a:latin typeface="Roboto"/>
              <a:ea typeface="Roboto"/>
              <a:cs typeface="Roboto"/>
              <a:sym typeface="Roboto"/>
            </a:endParaRPr>
          </a:p>
          <a:p>
            <a:pPr indent="0" lvl="0" marL="0" rtl="0" algn="l">
              <a:lnSpc>
                <a:spcPct val="175000"/>
              </a:lnSpc>
              <a:spcBef>
                <a:spcPts val="1200"/>
              </a:spcBef>
              <a:spcAft>
                <a:spcPts val="0"/>
              </a:spcAft>
              <a:buNone/>
            </a:pPr>
            <a:r>
              <a:rPr lang="es" sz="800">
                <a:solidFill>
                  <a:srgbClr val="5F6368"/>
                </a:solidFill>
                <a:highlight>
                  <a:srgbClr val="FFFFFF"/>
                </a:highlight>
                <a:latin typeface="Roboto"/>
                <a:ea typeface="Roboto"/>
                <a:cs typeface="Roboto"/>
                <a:sym typeface="Roboto"/>
              </a:rPr>
              <a:t>Es bastante robusto, aunque suele kickearte con malas conexiones.</a:t>
            </a:r>
            <a:endParaRPr sz="800">
              <a:solidFill>
                <a:srgbClr val="5F6368"/>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ffad56034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ffad56034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ffad56034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ffad56034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calidad de video suele ser baja</a:t>
            </a:r>
            <a:endParaRPr/>
          </a:p>
          <a:p>
            <a:pPr indent="0" lvl="0" marL="0" rtl="0" algn="l">
              <a:spcBef>
                <a:spcPts val="0"/>
              </a:spcBef>
              <a:spcAft>
                <a:spcPts val="0"/>
              </a:spcAft>
              <a:buNone/>
            </a:pPr>
            <a:r>
              <a:rPr lang="es"/>
              <a:t>se necesita una my buena conexion para que no se entre corte</a:t>
            </a:r>
            <a:endParaRPr/>
          </a:p>
          <a:p>
            <a:pPr indent="0" lvl="0" marL="0" rtl="0" algn="l">
              <a:spcBef>
                <a:spcPts val="0"/>
              </a:spcBef>
              <a:spcAft>
                <a:spcPts val="0"/>
              </a:spcAft>
              <a:buNone/>
            </a:pPr>
            <a:r>
              <a:rPr lang="es"/>
              <a:t>tiene pocas features, porque no está preparado para cosas complejas</a:t>
            </a:r>
            <a:endParaRPr/>
          </a:p>
          <a:p>
            <a:pPr indent="0" lvl="0" marL="0" rtl="0" algn="l">
              <a:spcBef>
                <a:spcPts val="0"/>
              </a:spcBef>
              <a:spcAft>
                <a:spcPts val="0"/>
              </a:spcAft>
              <a:buNone/>
            </a:pPr>
            <a:r>
              <a:rPr lang="es"/>
              <a:t>realmente está diseñado para calls casuales o internas de status</a:t>
            </a:r>
            <a:endParaRPr/>
          </a:p>
          <a:p>
            <a:pPr indent="0" lvl="0" marL="0" rtl="0" algn="l">
              <a:spcBef>
                <a:spcPts val="0"/>
              </a:spcBef>
              <a:spcAft>
                <a:spcPts val="0"/>
              </a:spcAft>
              <a:buNone/>
            </a:pPr>
            <a:r>
              <a:rPr lang="es"/>
              <a:t>tiene una latencia muy alta, de a veces hasta 6 segundos (una barbaridad)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ffad56034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ffad56034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webex </a:t>
            </a:r>
            <a:r>
              <a:rPr lang="es"/>
              <a:t>es una plataforma super versatil e intuitiva, a veces puede ser un poco lenta pero es muy usada para streaming (la versión paga por supuesto) y tiene varias features.</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ca4af39a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ca4af39a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Hasta 100 personas igual que zoom.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ffad56034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ffad56034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ffad56034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ffad56034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Al igual que Zoom tiene una lista bastante larga de vulnerabilidades que fueron surgiendo en este tiempo. Sin embargo son muy veloces en resolverlos. y mantienen un history ordenado.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066b0302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066b0302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BigBlueButton es una plataforma creada </a:t>
            </a:r>
            <a:r>
              <a:rPr lang="es"/>
              <a:t>específicamente</a:t>
            </a:r>
            <a:r>
              <a:rPr lang="es"/>
              <a:t> para enseñanza, aprendizaje y demás. Tiene muchisimos features importantes como pizarra, presentación</a:t>
            </a:r>
            <a:endParaRPr/>
          </a:p>
          <a:p>
            <a:pPr indent="0" lvl="0" marL="0" rtl="0" algn="l">
              <a:lnSpc>
                <a:spcPct val="115000"/>
              </a:lnSpc>
              <a:spcBef>
                <a:spcPts val="0"/>
              </a:spcBef>
              <a:spcAft>
                <a:spcPts val="0"/>
              </a:spcAft>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ffad560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ffad560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Estas son las reglas que vamos a seguir en el camino para hayar nuestra plataforma ideal o la que se acerce lo mejor posible a nuestra vision.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066b0302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066b0302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Implementa muchos features interesantes </a:t>
            </a:r>
            <a:endParaRPr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066b03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066b03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ffad56034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ffad56034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una plataforma open source, con bastante documentación y varias ventajas. No solo es super customizable, si no que implementa modulos de una manera muy sencilla, y nosotros podemos crear los nuestros.</a:t>
            </a:r>
            <a:endParaRPr/>
          </a:p>
          <a:p>
            <a:pPr indent="0" lvl="0" marL="0" rtl="0" algn="l">
              <a:lnSpc>
                <a:spcPct val="115000"/>
              </a:lnSpc>
              <a:spcBef>
                <a:spcPts val="0"/>
              </a:spcBef>
              <a:spcAft>
                <a:spcPts val="0"/>
              </a:spcAft>
              <a:buNone/>
            </a:pPr>
            <a:r>
              <a:t/>
            </a:r>
            <a:endParaRPr sz="1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563f1c7b0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563f1c7b0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Soporta hasta 60 personas, hice pruebas en un self-hosted y solo soporta hasta 20 antes de comenzar a funcionar mal. tiene lobby, screensharing, levantar la mano, record video, captions (traductor a texto), record audio para pdcasts, streaming y se están implementando nuevas features. como pizarra colaborativa. Además tiene una api sdk donde podemos administrar que mostrar y que no. Y aparte hay una imagen de docker lo cual es muy util para escalar (aunque hay que cnfigurar bien algun orquestador de cotainers porque por defecto el kubernetes de ejemplo que proveen es muy simplon. Tiene una latencia bizarramente baja, mucho menos a zoom. usando webrtc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ffad56034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ffad56034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Algunas ventajas.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066b0302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066b0302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educabot es una empresa que se enfoca en ayudar a desarrollar sus habilidades a los niños en distintas areas de informatica, robotica, programación, etc. Estuvieron en la eko del año pasado para los que la conocen y realmente tienen algo muy lindo y didactico que mostrar. esta es la plataforma que implementaron basada en jitsi, y como verán no se parece en absolutamente nada.</a:t>
            </a:r>
            <a:endParaRPr b="1" sz="1700">
              <a:solidFill>
                <a:srgbClr val="303030"/>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066b0302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066b0302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además securizaron el entorno de manera tal que se administre embebido por la plataforma a trave de la api y nos permite utilizar jwt con algunos trucos en la configuración. </a:t>
            </a:r>
            <a:endParaRPr b="1" sz="1700">
              <a:solidFill>
                <a:srgbClr val="303030"/>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091ea6c3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091ea6c3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es un ejemplo de como está integrado en una de sus plataformas. así que bueno, es muy linda, es un ejemplo de customiacion y securización y no lo digo por que la haya implementado yo jajaja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ffad56034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ffad56034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2i (to implement)</a:t>
            </a:r>
            <a:endParaRPr b="1" sz="1700">
              <a:solidFill>
                <a:srgbClr val="303030"/>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ffad5603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ffad5603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se han reportado hasta vulnerabilidades en sí, lo cual es algo bueno, pero no significa que no las tenga. y los problemas que se encuentran dependen más de nuestras habilidades para implementarlo que de el codigo. estos son problemas que tiene jitsi en una instalación limpia sin administrar bien.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ffad5603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ffad5603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scope va a ser “meeting internas”. Una empresa que quiere tener sus meetings seguras sin andar confiando en servidores externos. Como esta empesa se maneja con pods, que son equipos de no más de 5 personas y mi idea es tener un poco de sobra en el caso de que dos o 3 pods se tengan que reunir por un proyecto en particular voy a extenderme hasta 15 personas.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8563f1c7b0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563f1c7b0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soy yo cerrando puertos y matando PID’s que no tengo idea por qué están corri</a:t>
            </a:r>
            <a:r>
              <a:rPr lang="es"/>
              <a:t>e</a:t>
            </a:r>
            <a:r>
              <a:rPr lang="es"/>
              <a:t>ndo.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563f1c7b0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563f1c7b0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este somos mi compañero y yo tratando de encontrar el memory leak que tiró el server.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ffad5603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8ffad5603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consejos: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1 - </a:t>
            </a:r>
            <a:r>
              <a:rPr lang="es" sz="900"/>
              <a:t>siempre deben ser privadas. Depende las plataformas hay distintos metodos para hacerlo, por medio de contraseña, usando la sala de espera para aceptar manualmente a los usuarios o aceptar solo por mail de invitados.</a:t>
            </a:r>
            <a:endParaRPr sz="900"/>
          </a:p>
          <a:p>
            <a:pPr indent="0" lvl="0" marL="45720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s" sz="900"/>
              <a:t>2 - en ninguna red social abierta y publicamente. Proveer el link a invitados especificos.</a:t>
            </a:r>
            <a:endParaRPr sz="900"/>
          </a:p>
          <a:p>
            <a:pPr indent="0" lvl="0" marL="45720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s" sz="900"/>
              <a:t>3 - El unico que debería poder compartir pantalla, stremear, etc debe ser el moderador.</a:t>
            </a:r>
            <a:endParaRPr sz="900"/>
          </a:p>
          <a:p>
            <a:pPr indent="0" lvl="0" marL="45720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s" sz="900"/>
              <a:t>4 - Si estamos usando una aplicación debemos asegurarnos de que se encuentre en la ultima versión. Donde se parcharon las vulnerabilidades.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091ea6c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091ea6c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066b030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066b030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opción favorita the online town, a diferencia de como vimos muchas de las plataformas, usa e2ee encryption y es como un juego. No tiene muchas features, de hecho, casi no tiene ninguna excepto el chat y seleccionar la catnidad maxima de conexiones que deseamos.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066b0302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066b0302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iniciar una llamada solo debemos completar 2 pasos obligatorios y 2 opcionales de seguridad. Escoger el nombre, luego nuestro entorno o mapa que es donde nos moveremos, y por ultimo la contraseña de la sala y del moderador.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066b030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066b030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un ejemplo de como funciona, tenemos un mapa que recorremos como juego en 8 bits, cuando nos alejamos de los demas avatars o usuarios comenzamos a dejar de escuchar y hasta ver, como en la vida real, y bueno es la idea, simular una oficina o entorno real. Además en algunos mapas hay también un escenario en donde solo el que se para sobre la tarima junto al microfono puede hablar y el resto escuchar sentandose en las bancas</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091ea6c3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091ea6c3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091ea6c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9091ea6c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ffad5603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ffad5603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availability/disponibilidad: Debe permanecer disponible sin importar que, no puede caerse en el medio de una reunion.</a:t>
            </a:r>
            <a:endParaRPr/>
          </a:p>
          <a:p>
            <a:pPr indent="0" lvl="0" marL="0" rtl="0" algn="l">
              <a:spcBef>
                <a:spcPts val="0"/>
              </a:spcBef>
              <a:spcAft>
                <a:spcPts val="0"/>
              </a:spcAft>
              <a:buNone/>
            </a:pPr>
            <a:r>
              <a:rPr lang="es"/>
              <a:t>reliability/fiabilidad: Es la habilidad de funcionar como se espera y testear un carga correctamente. (es decír, no es lo mismo funcionar o funcionar como se debe) (en ese caso no es la confianza que le tenemos en terminos de seguridad como se habran dado cuenta)</a:t>
            </a:r>
            <a:endParaRPr/>
          </a:p>
          <a:p>
            <a:pPr indent="0" lvl="0" marL="0" rtl="0" algn="l">
              <a:spcBef>
                <a:spcPts val="0"/>
              </a:spcBef>
              <a:spcAft>
                <a:spcPts val="0"/>
              </a:spcAft>
              <a:buNone/>
            </a:pPr>
            <a:r>
              <a:rPr lang="es"/>
              <a:t>scalability/escalabilidad: Es la capacidad de una arquitectura de escalar vertical (aumentar capacidad) u horizontalmente (aumentar equipos).</a:t>
            </a:r>
            <a:endParaRPr/>
          </a:p>
          <a:p>
            <a:pPr indent="0" lvl="0" marL="0" rtl="0" algn="l">
              <a:spcBef>
                <a:spcPts val="0"/>
              </a:spcBef>
              <a:spcAft>
                <a:spcPts val="0"/>
              </a:spcAft>
              <a:buNone/>
            </a:pPr>
            <a:r>
              <a:rPr lang="es"/>
              <a:t>resiliance/resiliencia/flexibilidad: Es la capacidad de mantener la calidad de un servicio más allá de que algún recurso falle, ej: se cae un server pero la app sigue funcionando igual.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ffad5603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ffad5603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minimo que necesitamos es encriptación extremo a extremo o punto a punto, en terminos generales logra que un mensaje se encripte antes de enviarse, pase por el server el cual no puede leer nuestra información, y llegue al otro lado de la comuncación pudiendo desencriptarse por el recipiente. esto es posible gracias a keys que son claves de cifrado que comparten unicamente los usuarios de dicha comuncación.</a:t>
            </a:r>
            <a:endParaRPr/>
          </a:p>
          <a:p>
            <a:pPr indent="0" lvl="0" marL="0" rtl="0" algn="l">
              <a:spcBef>
                <a:spcPts val="0"/>
              </a:spcBef>
              <a:spcAft>
                <a:spcPts val="0"/>
              </a:spcAft>
              <a:buNone/>
            </a:pPr>
            <a:r>
              <a:rPr lang="es"/>
              <a:t>Cada usuario tiene dos tipos de keys, publica y privada. las publicas son las compartidas, las privadas en cambio son las usadas para desencriptar el mensaje.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Pongamosle nombre, el sender va a ser tomas y el receipent será martín. Entonces, tomás y martín comparten sus respectivas claves publicas, es decír tomás tiene su propia clave publica y la de martín. Y martín igual. Sin embargo cada uno tiene su propia clave privada unica y no compartida. Cuando tomás quiere mandar un mensaje a martín debe firmarlo con la clave publica de martín, pasa por el server previamente encriptado y la recibe martín desencriptandola con su clave privada.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ffad56034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ffad56034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JWT se puede utilizar a modo de autenticación en donde enviamos nuestras credenciales, el server verifica y nos genera un jwt que usaremos para navegar en el sitio sin que nos desloguee, o a modo de autorización en donde ya generamos el jwt y lo enviamos por request hacía el server para que verifique su autenticidad y nos responda con información o nos permita acceder. O la combinación de ambos.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ffad5603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ffad5603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ffad5603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ffad5603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muchisimas opciones disponibles de videoplataformas, estas son algunas de las </a:t>
            </a:r>
            <a:r>
              <a:rPr lang="es"/>
              <a:t>más</a:t>
            </a:r>
            <a:r>
              <a:rPr lang="es"/>
              <a:t> conocidas.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Hay algunas cosas que me gustaría aclarar antes de comenzar,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primero,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cuando arranqué esta presentación mi idea era ser un poco el abogado del diablo, seguro ya escucharon sobre las brechas de seguridad que tuvo y como se fue desarrollando, y si no escucharon nada hoy voy a estar contandoles sobre algunas. Sin embargo, no voy a hacer una lista porque en mi investigación descubrí que ademas de las más conocidas, hay una cantidad inmensa de vulnerabilidades que tal vez no fueron tan reconocidas o se dejaron pasar, y si quisiera hablar de cada una, esto llevaría toda la conferencia. Si les interesa mucho esta parte puntualmente, pueden escribirme al mail y ya para la proxima conf de tandilsec extenderemos la investigación.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Segundo,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este ultimo tiempo con la revolución que se llevó a cabo en estados unidos y varias partes del mundo con el blackLiveMatters, algunos ejecutivos y consejeros de Zoom apoyaron al gobierno y sus tacticas diciendo que van a brindar todo el apoyo necesario para contrarrestar a cualquier, abro comillas, “terrorista” y en colaboración con el fbi brindará escucha abierta de todas las conversaciones. Más adelante veremos porque esto es muy hipocrita de su parte.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18.png"/><Relationship Id="rId9"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8.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18.png"/><Relationship Id="rId9"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2.jp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4.jp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4.jpg"/><Relationship Id="rId11" Type="http://schemas.openxmlformats.org/officeDocument/2006/relationships/image" Target="../media/image12.png"/><Relationship Id="rId10" Type="http://schemas.openxmlformats.org/officeDocument/2006/relationships/image" Target="../media/image11.png"/><Relationship Id="rId12"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5.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50.png"/><Relationship Id="rId7"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5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7.png"/><Relationship Id="rId13" Type="http://schemas.openxmlformats.org/officeDocument/2006/relationships/image" Target="../media/image53.png"/><Relationship Id="rId12"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18.png"/><Relationship Id="rId9" Type="http://schemas.openxmlformats.org/officeDocument/2006/relationships/image" Target="../media/image22.png"/><Relationship Id="rId15" Type="http://schemas.openxmlformats.org/officeDocument/2006/relationships/image" Target="../media/image30.png"/><Relationship Id="rId1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nvSpPr>
        <p:spPr>
          <a:xfrm>
            <a:off x="2992575" y="3286500"/>
            <a:ext cx="3126000" cy="360600"/>
          </a:xfrm>
          <a:prstGeom prst="rect">
            <a:avLst/>
          </a:prstGeom>
          <a:solidFill>
            <a:srgbClr val="00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EFEFEF"/>
                </a:solidFill>
                <a:latin typeface="Oswald"/>
                <a:ea typeface="Oswald"/>
                <a:cs typeface="Oswald"/>
                <a:sym typeface="Oswald"/>
              </a:rPr>
              <a:t>       VIDEO PLATFORMS RELIABILITY       </a:t>
            </a:r>
            <a:endParaRPr b="1">
              <a:solidFill>
                <a:srgbClr val="EFEFE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pic>
        <p:nvPicPr>
          <p:cNvPr id="230" name="Google Shape;230;p22"/>
          <p:cNvPicPr preferRelativeResize="0"/>
          <p:nvPr/>
        </p:nvPicPr>
        <p:blipFill>
          <a:blip r:embed="rId4">
            <a:alphaModFix/>
          </a:blip>
          <a:stretch>
            <a:fillRect/>
          </a:stretch>
        </p:blipFill>
        <p:spPr>
          <a:xfrm>
            <a:off x="708075" y="486500"/>
            <a:ext cx="623550" cy="889576"/>
          </a:xfrm>
          <a:prstGeom prst="rect">
            <a:avLst/>
          </a:prstGeom>
          <a:noFill/>
          <a:ln>
            <a:noFill/>
          </a:ln>
        </p:spPr>
      </p:pic>
      <p:pic>
        <p:nvPicPr>
          <p:cNvPr id="231" name="Google Shape;231;p22"/>
          <p:cNvPicPr preferRelativeResize="0"/>
          <p:nvPr/>
        </p:nvPicPr>
        <p:blipFill>
          <a:blip r:embed="rId4">
            <a:alphaModFix/>
          </a:blip>
          <a:stretch>
            <a:fillRect/>
          </a:stretch>
        </p:blipFill>
        <p:spPr>
          <a:xfrm>
            <a:off x="2570575" y="554000"/>
            <a:ext cx="528925" cy="754575"/>
          </a:xfrm>
          <a:prstGeom prst="rect">
            <a:avLst/>
          </a:prstGeom>
          <a:noFill/>
          <a:ln>
            <a:noFill/>
          </a:ln>
        </p:spPr>
      </p:pic>
      <p:pic>
        <p:nvPicPr>
          <p:cNvPr id="232" name="Google Shape;232;p22"/>
          <p:cNvPicPr preferRelativeResize="0"/>
          <p:nvPr/>
        </p:nvPicPr>
        <p:blipFill>
          <a:blip r:embed="rId4">
            <a:alphaModFix/>
          </a:blip>
          <a:stretch>
            <a:fillRect/>
          </a:stretch>
        </p:blipFill>
        <p:spPr>
          <a:xfrm>
            <a:off x="4260225" y="363775"/>
            <a:ext cx="623550" cy="889576"/>
          </a:xfrm>
          <a:prstGeom prst="rect">
            <a:avLst/>
          </a:prstGeom>
          <a:noFill/>
          <a:ln>
            <a:noFill/>
          </a:ln>
        </p:spPr>
      </p:pic>
      <p:pic>
        <p:nvPicPr>
          <p:cNvPr id="233" name="Google Shape;233;p22"/>
          <p:cNvPicPr preferRelativeResize="0"/>
          <p:nvPr/>
        </p:nvPicPr>
        <p:blipFill>
          <a:blip r:embed="rId4">
            <a:alphaModFix/>
          </a:blip>
          <a:stretch>
            <a:fillRect/>
          </a:stretch>
        </p:blipFill>
        <p:spPr>
          <a:xfrm>
            <a:off x="6044500" y="688995"/>
            <a:ext cx="528925" cy="754580"/>
          </a:xfrm>
          <a:prstGeom prst="rect">
            <a:avLst/>
          </a:prstGeom>
          <a:noFill/>
          <a:ln>
            <a:noFill/>
          </a:ln>
        </p:spPr>
      </p:pic>
      <p:pic>
        <p:nvPicPr>
          <p:cNvPr id="234" name="Google Shape;234;p22"/>
          <p:cNvPicPr preferRelativeResize="0"/>
          <p:nvPr/>
        </p:nvPicPr>
        <p:blipFill>
          <a:blip r:embed="rId4">
            <a:alphaModFix/>
          </a:blip>
          <a:stretch>
            <a:fillRect/>
          </a:stretch>
        </p:blipFill>
        <p:spPr>
          <a:xfrm>
            <a:off x="7890675" y="554000"/>
            <a:ext cx="528925" cy="754580"/>
          </a:xfrm>
          <a:prstGeom prst="rect">
            <a:avLst/>
          </a:prstGeom>
          <a:noFill/>
          <a:ln>
            <a:noFill/>
          </a:ln>
        </p:spPr>
      </p:pic>
      <p:pic>
        <p:nvPicPr>
          <p:cNvPr id="235" name="Google Shape;235;p22"/>
          <p:cNvPicPr preferRelativeResize="0"/>
          <p:nvPr/>
        </p:nvPicPr>
        <p:blipFill>
          <a:blip r:embed="rId4">
            <a:alphaModFix/>
          </a:blip>
          <a:stretch>
            <a:fillRect/>
          </a:stretch>
        </p:blipFill>
        <p:spPr>
          <a:xfrm>
            <a:off x="802075" y="1443575"/>
            <a:ext cx="623550" cy="621700"/>
          </a:xfrm>
          <a:prstGeom prst="rect">
            <a:avLst/>
          </a:prstGeom>
          <a:noFill/>
          <a:ln>
            <a:noFill/>
          </a:ln>
        </p:spPr>
      </p:pic>
      <p:pic>
        <p:nvPicPr>
          <p:cNvPr id="236" name="Google Shape;236;p22"/>
          <p:cNvPicPr preferRelativeResize="0"/>
          <p:nvPr/>
        </p:nvPicPr>
        <p:blipFill>
          <a:blip r:embed="rId4">
            <a:alphaModFix/>
          </a:blip>
          <a:stretch>
            <a:fillRect/>
          </a:stretch>
        </p:blipFill>
        <p:spPr>
          <a:xfrm>
            <a:off x="2689749" y="1547148"/>
            <a:ext cx="290575" cy="414550"/>
          </a:xfrm>
          <a:prstGeom prst="rect">
            <a:avLst/>
          </a:prstGeom>
          <a:noFill/>
          <a:ln>
            <a:noFill/>
          </a:ln>
        </p:spPr>
      </p:pic>
      <p:pic>
        <p:nvPicPr>
          <p:cNvPr id="237" name="Google Shape;237;p22"/>
          <p:cNvPicPr preferRelativeResize="0"/>
          <p:nvPr/>
        </p:nvPicPr>
        <p:blipFill>
          <a:blip r:embed="rId4">
            <a:alphaModFix/>
          </a:blip>
          <a:stretch>
            <a:fillRect/>
          </a:stretch>
        </p:blipFill>
        <p:spPr>
          <a:xfrm>
            <a:off x="4448000" y="1547150"/>
            <a:ext cx="435782" cy="621700"/>
          </a:xfrm>
          <a:prstGeom prst="rect">
            <a:avLst/>
          </a:prstGeom>
          <a:noFill/>
          <a:ln>
            <a:noFill/>
          </a:ln>
        </p:spPr>
      </p:pic>
      <p:pic>
        <p:nvPicPr>
          <p:cNvPr id="238" name="Google Shape;238;p22"/>
          <p:cNvPicPr preferRelativeResize="0"/>
          <p:nvPr/>
        </p:nvPicPr>
        <p:blipFill>
          <a:blip r:embed="rId4">
            <a:alphaModFix/>
          </a:blip>
          <a:stretch>
            <a:fillRect/>
          </a:stretch>
        </p:blipFill>
        <p:spPr>
          <a:xfrm>
            <a:off x="6044500" y="1443576"/>
            <a:ext cx="363175" cy="518125"/>
          </a:xfrm>
          <a:prstGeom prst="rect">
            <a:avLst/>
          </a:prstGeom>
          <a:noFill/>
          <a:ln>
            <a:noFill/>
          </a:ln>
        </p:spPr>
      </p:pic>
      <p:pic>
        <p:nvPicPr>
          <p:cNvPr id="239" name="Google Shape;239;p22"/>
          <p:cNvPicPr preferRelativeResize="0"/>
          <p:nvPr/>
        </p:nvPicPr>
        <p:blipFill>
          <a:blip r:embed="rId4">
            <a:alphaModFix/>
          </a:blip>
          <a:stretch>
            <a:fillRect/>
          </a:stretch>
        </p:blipFill>
        <p:spPr>
          <a:xfrm>
            <a:off x="7906144" y="1650731"/>
            <a:ext cx="290575" cy="414543"/>
          </a:xfrm>
          <a:prstGeom prst="rect">
            <a:avLst/>
          </a:prstGeom>
          <a:noFill/>
          <a:ln>
            <a:noFill/>
          </a:ln>
        </p:spPr>
      </p:pic>
      <p:pic>
        <p:nvPicPr>
          <p:cNvPr id="240" name="Google Shape;240;p22"/>
          <p:cNvPicPr preferRelativeResize="0"/>
          <p:nvPr/>
        </p:nvPicPr>
        <p:blipFill>
          <a:blip r:embed="rId4">
            <a:alphaModFix/>
          </a:blip>
          <a:stretch>
            <a:fillRect/>
          </a:stretch>
        </p:blipFill>
        <p:spPr>
          <a:xfrm>
            <a:off x="968563" y="2504825"/>
            <a:ext cx="290575" cy="414543"/>
          </a:xfrm>
          <a:prstGeom prst="rect">
            <a:avLst/>
          </a:prstGeom>
          <a:noFill/>
          <a:ln>
            <a:noFill/>
          </a:ln>
        </p:spPr>
      </p:pic>
      <p:pic>
        <p:nvPicPr>
          <p:cNvPr id="241" name="Google Shape;241;p22"/>
          <p:cNvPicPr preferRelativeResize="0"/>
          <p:nvPr/>
        </p:nvPicPr>
        <p:blipFill>
          <a:blip r:embed="rId4">
            <a:alphaModFix/>
          </a:blip>
          <a:stretch>
            <a:fillRect/>
          </a:stretch>
        </p:blipFill>
        <p:spPr>
          <a:xfrm>
            <a:off x="2544550" y="2168850"/>
            <a:ext cx="435775" cy="621689"/>
          </a:xfrm>
          <a:prstGeom prst="rect">
            <a:avLst/>
          </a:prstGeom>
          <a:noFill/>
          <a:ln>
            <a:noFill/>
          </a:ln>
        </p:spPr>
      </p:pic>
      <p:pic>
        <p:nvPicPr>
          <p:cNvPr id="242" name="Google Shape;242;p22"/>
          <p:cNvPicPr preferRelativeResize="0"/>
          <p:nvPr/>
        </p:nvPicPr>
        <p:blipFill>
          <a:blip r:embed="rId4">
            <a:alphaModFix/>
          </a:blip>
          <a:stretch>
            <a:fillRect/>
          </a:stretch>
        </p:blipFill>
        <p:spPr>
          <a:xfrm>
            <a:off x="4572000" y="2312694"/>
            <a:ext cx="363175" cy="518116"/>
          </a:xfrm>
          <a:prstGeom prst="rect">
            <a:avLst/>
          </a:prstGeom>
          <a:noFill/>
          <a:ln>
            <a:noFill/>
          </a:ln>
        </p:spPr>
      </p:pic>
      <p:pic>
        <p:nvPicPr>
          <p:cNvPr id="243" name="Google Shape;243;p22"/>
          <p:cNvPicPr preferRelativeResize="0"/>
          <p:nvPr/>
        </p:nvPicPr>
        <p:blipFill>
          <a:blip r:embed="rId4">
            <a:alphaModFix/>
          </a:blip>
          <a:stretch>
            <a:fillRect/>
          </a:stretch>
        </p:blipFill>
        <p:spPr>
          <a:xfrm>
            <a:off x="6210250" y="2260901"/>
            <a:ext cx="363175" cy="518125"/>
          </a:xfrm>
          <a:prstGeom prst="rect">
            <a:avLst/>
          </a:prstGeom>
          <a:noFill/>
          <a:ln>
            <a:noFill/>
          </a:ln>
        </p:spPr>
      </p:pic>
      <p:pic>
        <p:nvPicPr>
          <p:cNvPr id="244" name="Google Shape;244;p22"/>
          <p:cNvPicPr preferRelativeResize="0"/>
          <p:nvPr/>
        </p:nvPicPr>
        <p:blipFill>
          <a:blip r:embed="rId4">
            <a:alphaModFix/>
          </a:blip>
          <a:stretch>
            <a:fillRect/>
          </a:stretch>
        </p:blipFill>
        <p:spPr>
          <a:xfrm>
            <a:off x="7848494" y="2312688"/>
            <a:ext cx="363175" cy="518116"/>
          </a:xfrm>
          <a:prstGeom prst="rect">
            <a:avLst/>
          </a:prstGeom>
          <a:noFill/>
          <a:ln>
            <a:noFill/>
          </a:ln>
        </p:spPr>
      </p:pic>
      <p:pic>
        <p:nvPicPr>
          <p:cNvPr id="245" name="Google Shape;245;p22"/>
          <p:cNvPicPr preferRelativeResize="0"/>
          <p:nvPr/>
        </p:nvPicPr>
        <p:blipFill>
          <a:blip r:embed="rId4">
            <a:alphaModFix/>
          </a:blip>
          <a:stretch>
            <a:fillRect/>
          </a:stretch>
        </p:blipFill>
        <p:spPr>
          <a:xfrm>
            <a:off x="838246" y="3029625"/>
            <a:ext cx="435775" cy="621700"/>
          </a:xfrm>
          <a:prstGeom prst="rect">
            <a:avLst/>
          </a:prstGeom>
          <a:noFill/>
          <a:ln>
            <a:noFill/>
          </a:ln>
        </p:spPr>
      </p:pic>
      <p:pic>
        <p:nvPicPr>
          <p:cNvPr id="246" name="Google Shape;246;p22"/>
          <p:cNvPicPr preferRelativeResize="0"/>
          <p:nvPr/>
        </p:nvPicPr>
        <p:blipFill>
          <a:blip r:embed="rId4">
            <a:alphaModFix/>
          </a:blip>
          <a:stretch>
            <a:fillRect/>
          </a:stretch>
        </p:blipFill>
        <p:spPr>
          <a:xfrm>
            <a:off x="2471950" y="2977854"/>
            <a:ext cx="435775" cy="621670"/>
          </a:xfrm>
          <a:prstGeom prst="rect">
            <a:avLst/>
          </a:prstGeom>
          <a:noFill/>
          <a:ln>
            <a:noFill/>
          </a:ln>
        </p:spPr>
      </p:pic>
      <p:pic>
        <p:nvPicPr>
          <p:cNvPr id="247" name="Google Shape;247;p22"/>
          <p:cNvPicPr preferRelativeResize="0"/>
          <p:nvPr/>
        </p:nvPicPr>
        <p:blipFill>
          <a:blip r:embed="rId4">
            <a:alphaModFix/>
          </a:blip>
          <a:stretch>
            <a:fillRect/>
          </a:stretch>
        </p:blipFill>
        <p:spPr>
          <a:xfrm>
            <a:off x="4105650" y="3157450"/>
            <a:ext cx="435775" cy="621689"/>
          </a:xfrm>
          <a:prstGeom prst="rect">
            <a:avLst/>
          </a:prstGeom>
          <a:noFill/>
          <a:ln>
            <a:noFill/>
          </a:ln>
        </p:spPr>
      </p:pic>
      <p:pic>
        <p:nvPicPr>
          <p:cNvPr id="248" name="Google Shape;248;p22"/>
          <p:cNvPicPr preferRelativeResize="0"/>
          <p:nvPr/>
        </p:nvPicPr>
        <p:blipFill>
          <a:blip r:embed="rId4">
            <a:alphaModFix/>
          </a:blip>
          <a:stretch>
            <a:fillRect/>
          </a:stretch>
        </p:blipFill>
        <p:spPr>
          <a:xfrm>
            <a:off x="6137651" y="3078225"/>
            <a:ext cx="435775" cy="621700"/>
          </a:xfrm>
          <a:prstGeom prst="rect">
            <a:avLst/>
          </a:prstGeom>
          <a:noFill/>
          <a:ln>
            <a:noFill/>
          </a:ln>
        </p:spPr>
      </p:pic>
      <p:pic>
        <p:nvPicPr>
          <p:cNvPr id="249" name="Google Shape;249;p22"/>
          <p:cNvPicPr preferRelativeResize="0"/>
          <p:nvPr/>
        </p:nvPicPr>
        <p:blipFill>
          <a:blip r:embed="rId4">
            <a:alphaModFix/>
          </a:blip>
          <a:stretch>
            <a:fillRect/>
          </a:stretch>
        </p:blipFill>
        <p:spPr>
          <a:xfrm>
            <a:off x="7797250" y="3078226"/>
            <a:ext cx="435775" cy="621670"/>
          </a:xfrm>
          <a:prstGeom prst="rect">
            <a:avLst/>
          </a:prstGeom>
          <a:noFill/>
          <a:ln>
            <a:noFill/>
          </a:ln>
        </p:spPr>
      </p:pic>
      <p:pic>
        <p:nvPicPr>
          <p:cNvPr id="250" name="Google Shape;250;p22"/>
          <p:cNvPicPr preferRelativeResize="0"/>
          <p:nvPr/>
        </p:nvPicPr>
        <p:blipFill>
          <a:blip r:embed="rId4">
            <a:alphaModFix/>
          </a:blip>
          <a:stretch>
            <a:fillRect/>
          </a:stretch>
        </p:blipFill>
        <p:spPr>
          <a:xfrm>
            <a:off x="7937246" y="3947325"/>
            <a:ext cx="435775" cy="621689"/>
          </a:xfrm>
          <a:prstGeom prst="rect">
            <a:avLst/>
          </a:prstGeom>
          <a:noFill/>
          <a:ln>
            <a:noFill/>
          </a:ln>
        </p:spPr>
      </p:pic>
      <p:pic>
        <p:nvPicPr>
          <p:cNvPr id="251" name="Google Shape;251;p22"/>
          <p:cNvPicPr preferRelativeResize="0"/>
          <p:nvPr/>
        </p:nvPicPr>
        <p:blipFill>
          <a:blip r:embed="rId4">
            <a:alphaModFix/>
          </a:blip>
          <a:stretch>
            <a:fillRect/>
          </a:stretch>
        </p:blipFill>
        <p:spPr>
          <a:xfrm>
            <a:off x="5701875" y="4034250"/>
            <a:ext cx="435775" cy="621689"/>
          </a:xfrm>
          <a:prstGeom prst="rect">
            <a:avLst/>
          </a:prstGeom>
          <a:noFill/>
          <a:ln>
            <a:noFill/>
          </a:ln>
        </p:spPr>
      </p:pic>
      <p:pic>
        <p:nvPicPr>
          <p:cNvPr id="252" name="Google Shape;252;p22"/>
          <p:cNvPicPr preferRelativeResize="0"/>
          <p:nvPr/>
        </p:nvPicPr>
        <p:blipFill>
          <a:blip r:embed="rId4">
            <a:alphaModFix/>
          </a:blip>
          <a:stretch>
            <a:fillRect/>
          </a:stretch>
        </p:blipFill>
        <p:spPr>
          <a:xfrm>
            <a:off x="4935175" y="3967813"/>
            <a:ext cx="528925" cy="754580"/>
          </a:xfrm>
          <a:prstGeom prst="rect">
            <a:avLst/>
          </a:prstGeom>
          <a:noFill/>
          <a:ln>
            <a:noFill/>
          </a:ln>
        </p:spPr>
      </p:pic>
      <p:pic>
        <p:nvPicPr>
          <p:cNvPr id="253" name="Google Shape;253;p22"/>
          <p:cNvPicPr preferRelativeResize="0"/>
          <p:nvPr/>
        </p:nvPicPr>
        <p:blipFill>
          <a:blip r:embed="rId4">
            <a:alphaModFix/>
          </a:blip>
          <a:stretch>
            <a:fillRect/>
          </a:stretch>
        </p:blipFill>
        <p:spPr>
          <a:xfrm>
            <a:off x="2762350" y="4344981"/>
            <a:ext cx="217975" cy="310970"/>
          </a:xfrm>
          <a:prstGeom prst="rect">
            <a:avLst/>
          </a:prstGeom>
          <a:noFill/>
          <a:ln>
            <a:noFill/>
          </a:ln>
        </p:spPr>
      </p:pic>
      <p:pic>
        <p:nvPicPr>
          <p:cNvPr id="254" name="Google Shape;254;p22"/>
          <p:cNvPicPr preferRelativeResize="0"/>
          <p:nvPr/>
        </p:nvPicPr>
        <p:blipFill>
          <a:blip r:embed="rId4">
            <a:alphaModFix/>
          </a:blip>
          <a:stretch>
            <a:fillRect/>
          </a:stretch>
        </p:blipFill>
        <p:spPr>
          <a:xfrm>
            <a:off x="1492425" y="4100695"/>
            <a:ext cx="435775" cy="6217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23"/>
          <p:cNvSpPr txBox="1"/>
          <p:nvPr/>
        </p:nvSpPr>
        <p:spPr>
          <a:xfrm>
            <a:off x="1614625" y="210800"/>
            <a:ext cx="31812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FEATURES</a:t>
            </a:r>
            <a:endParaRPr b="1" sz="4300" u="sng">
              <a:latin typeface="Roboto"/>
              <a:ea typeface="Roboto"/>
              <a:cs typeface="Roboto"/>
              <a:sym typeface="Roboto"/>
            </a:endParaRPr>
          </a:p>
        </p:txBody>
      </p:sp>
      <p:sp>
        <p:nvSpPr>
          <p:cNvPr id="261" name="Google Shape;261;p23"/>
          <p:cNvSpPr txBox="1"/>
          <p:nvPr>
            <p:ph idx="4294967295" type="body"/>
          </p:nvPr>
        </p:nvSpPr>
        <p:spPr>
          <a:xfrm>
            <a:off x="316875" y="954300"/>
            <a:ext cx="5083200" cy="3455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b="1" lang="es" sz="2200">
                <a:solidFill>
                  <a:srgbClr val="000000"/>
                </a:solidFill>
              </a:rPr>
              <a:t>ScreenShare (w/</a:t>
            </a:r>
            <a:r>
              <a:rPr b="1" lang="es" sz="2200">
                <a:solidFill>
                  <a:srgbClr val="000000"/>
                </a:solidFill>
              </a:rPr>
              <a:t>Whiteboard)</a:t>
            </a:r>
            <a:endParaRPr b="1" sz="2200">
              <a:solidFill>
                <a:srgbClr val="000000"/>
              </a:solidFill>
            </a:endParaRPr>
          </a:p>
          <a:p>
            <a:pPr indent="-368300" lvl="0" marL="457200" rtl="0" algn="l">
              <a:spcBef>
                <a:spcPts val="1600"/>
              </a:spcBef>
              <a:spcAft>
                <a:spcPts val="0"/>
              </a:spcAft>
              <a:buClr>
                <a:srgbClr val="000000"/>
              </a:buClr>
              <a:buSzPts val="2200"/>
              <a:buChar char="●"/>
            </a:pPr>
            <a:r>
              <a:rPr b="1" lang="es" sz="2200">
                <a:solidFill>
                  <a:srgbClr val="000000"/>
                </a:solidFill>
              </a:rPr>
              <a:t>Password</a:t>
            </a:r>
            <a:endParaRPr b="1" sz="2200">
              <a:solidFill>
                <a:srgbClr val="000000"/>
              </a:solidFill>
            </a:endParaRPr>
          </a:p>
          <a:p>
            <a:pPr indent="-368300" lvl="0" marL="457200" rtl="0" algn="l">
              <a:spcBef>
                <a:spcPts val="1600"/>
              </a:spcBef>
              <a:spcAft>
                <a:spcPts val="0"/>
              </a:spcAft>
              <a:buClr>
                <a:srgbClr val="000000"/>
              </a:buClr>
              <a:buSzPts val="2200"/>
              <a:buChar char="●"/>
            </a:pPr>
            <a:r>
              <a:rPr b="1" lang="es" sz="2200">
                <a:solidFill>
                  <a:srgbClr val="000000"/>
                </a:solidFill>
              </a:rPr>
              <a:t>Chat </a:t>
            </a:r>
            <a:endParaRPr b="1" sz="2200">
              <a:solidFill>
                <a:srgbClr val="000000"/>
              </a:solidFill>
            </a:endParaRPr>
          </a:p>
          <a:p>
            <a:pPr indent="-368300" lvl="0" marL="457200" rtl="0" algn="l">
              <a:spcBef>
                <a:spcPts val="1600"/>
              </a:spcBef>
              <a:spcAft>
                <a:spcPts val="0"/>
              </a:spcAft>
              <a:buClr>
                <a:srgbClr val="000000"/>
              </a:buClr>
              <a:buSzPts val="2200"/>
              <a:buChar char="●"/>
            </a:pPr>
            <a:r>
              <a:rPr b="1" lang="es" sz="2200">
                <a:solidFill>
                  <a:srgbClr val="000000"/>
                </a:solidFill>
              </a:rPr>
              <a:t>Unmute</a:t>
            </a:r>
            <a:endParaRPr b="1" sz="2200">
              <a:solidFill>
                <a:srgbClr val="000000"/>
              </a:solidFill>
            </a:endParaRPr>
          </a:p>
          <a:p>
            <a:pPr indent="-368300" lvl="0" marL="457200" rtl="0" algn="l">
              <a:spcBef>
                <a:spcPts val="1600"/>
              </a:spcBef>
              <a:spcAft>
                <a:spcPts val="0"/>
              </a:spcAft>
              <a:buClr>
                <a:srgbClr val="000000"/>
              </a:buClr>
              <a:buSzPts val="2200"/>
              <a:buChar char="●"/>
            </a:pPr>
            <a:r>
              <a:rPr b="1" lang="es" sz="2200">
                <a:solidFill>
                  <a:srgbClr val="000000"/>
                </a:solidFill>
              </a:rPr>
              <a:t>Lobby</a:t>
            </a:r>
            <a:endParaRPr b="1" sz="2200">
              <a:solidFill>
                <a:srgbClr val="000000"/>
              </a:solidFill>
            </a:endParaRPr>
          </a:p>
          <a:p>
            <a:pPr indent="-368300" lvl="0" marL="457200" rtl="0" algn="l">
              <a:spcBef>
                <a:spcPts val="1600"/>
              </a:spcBef>
              <a:spcAft>
                <a:spcPts val="1600"/>
              </a:spcAft>
              <a:buClr>
                <a:srgbClr val="000000"/>
              </a:buClr>
              <a:buSzPts val="2200"/>
              <a:buChar char="●"/>
            </a:pPr>
            <a:r>
              <a:rPr b="1" lang="es" sz="2200">
                <a:solidFill>
                  <a:srgbClr val="000000"/>
                </a:solidFill>
              </a:rPr>
              <a:t>Record</a:t>
            </a:r>
            <a:endParaRPr b="1" sz="22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7" name="Google Shape;267;p24"/>
          <p:cNvSpPr txBox="1"/>
          <p:nvPr>
            <p:ph idx="4294967295" type="body"/>
          </p:nvPr>
        </p:nvSpPr>
        <p:spPr>
          <a:xfrm>
            <a:off x="1492325" y="1233100"/>
            <a:ext cx="4018500" cy="32526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s" sz="2400">
                <a:solidFill>
                  <a:srgbClr val="000000"/>
                </a:solidFill>
              </a:rPr>
              <a:t>IOS data track</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Transport encryption</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Corporative data breach</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Windows password</a:t>
            </a:r>
            <a:endParaRPr b="1" sz="2400">
              <a:solidFill>
                <a:srgbClr val="000000"/>
              </a:solidFill>
            </a:endParaRPr>
          </a:p>
          <a:p>
            <a:pPr indent="-381000" lvl="0" marL="457200" rtl="0" algn="l">
              <a:spcBef>
                <a:spcPts val="1600"/>
              </a:spcBef>
              <a:spcAft>
                <a:spcPts val="1600"/>
              </a:spcAft>
              <a:buClr>
                <a:srgbClr val="000000"/>
              </a:buClr>
              <a:buSzPts val="2400"/>
              <a:buChar char="●"/>
            </a:pPr>
            <a:r>
              <a:rPr b="1" lang="es" sz="2400">
                <a:solidFill>
                  <a:srgbClr val="000000"/>
                </a:solidFill>
              </a:rPr>
              <a:t>Zoombombing</a:t>
            </a:r>
            <a:endParaRPr b="1" sz="2400">
              <a:solidFill>
                <a:srgbClr val="000000"/>
              </a:solidFill>
            </a:endParaRPr>
          </a:p>
        </p:txBody>
      </p:sp>
      <p:sp>
        <p:nvSpPr>
          <p:cNvPr id="268" name="Google Shape;268;p24"/>
          <p:cNvSpPr txBox="1"/>
          <p:nvPr/>
        </p:nvSpPr>
        <p:spPr>
          <a:xfrm>
            <a:off x="1693775" y="194975"/>
            <a:ext cx="31812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Problems</a:t>
            </a:r>
            <a:endParaRPr b="1" sz="4300" u="sng">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5"/>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274" name="Google Shape;274;p25"/>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275" name="Google Shape;275;p25"/>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276" name="Google Shape;276;p25"/>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277" name="Google Shape;277;p25"/>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278" name="Google Shape;278;p25"/>
          <p:cNvPicPr preferRelativeResize="0"/>
          <p:nvPr/>
        </p:nvPicPr>
        <p:blipFill>
          <a:blip r:embed="rId7">
            <a:alphaModFix/>
          </a:blip>
          <a:stretch>
            <a:fillRect/>
          </a:stretch>
        </p:blipFill>
        <p:spPr>
          <a:xfrm>
            <a:off x="2263125" y="0"/>
            <a:ext cx="2950131" cy="5143501"/>
          </a:xfrm>
          <a:prstGeom prst="rect">
            <a:avLst/>
          </a:prstGeom>
          <a:noFill/>
          <a:ln>
            <a:noFill/>
          </a:ln>
        </p:spPr>
      </p:pic>
      <p:pic>
        <p:nvPicPr>
          <p:cNvPr id="279" name="Google Shape;279;p25"/>
          <p:cNvPicPr preferRelativeResize="0"/>
          <p:nvPr/>
        </p:nvPicPr>
        <p:blipFill>
          <a:blip r:embed="rId8">
            <a:alphaModFix/>
          </a:blip>
          <a:stretch>
            <a:fillRect/>
          </a:stretch>
        </p:blipFill>
        <p:spPr>
          <a:xfrm rot="-5400000">
            <a:off x="-1593362" y="1935513"/>
            <a:ext cx="5143499" cy="1272475"/>
          </a:xfrm>
          <a:prstGeom prst="rect">
            <a:avLst/>
          </a:prstGeom>
          <a:noFill/>
          <a:ln>
            <a:noFill/>
          </a:ln>
        </p:spPr>
      </p:pic>
      <p:pic>
        <p:nvPicPr>
          <p:cNvPr id="280" name="Google Shape;280;p25"/>
          <p:cNvPicPr preferRelativeResize="0"/>
          <p:nvPr/>
        </p:nvPicPr>
        <p:blipFill>
          <a:blip r:embed="rId9">
            <a:alphaModFix/>
          </a:blip>
          <a:stretch>
            <a:fillRect/>
          </a:stretch>
        </p:blipFill>
        <p:spPr>
          <a:xfrm rot="5400000">
            <a:off x="-1490889" y="2123258"/>
            <a:ext cx="5031605" cy="1008877"/>
          </a:xfrm>
          <a:prstGeom prst="rect">
            <a:avLst/>
          </a:prstGeom>
          <a:noFill/>
          <a:ln>
            <a:noFill/>
          </a:ln>
        </p:spPr>
      </p:pic>
      <p:sp>
        <p:nvSpPr>
          <p:cNvPr id="281" name="Google Shape;281;p25"/>
          <p:cNvSpPr txBox="1"/>
          <p:nvPr/>
        </p:nvSpPr>
        <p:spPr>
          <a:xfrm>
            <a:off x="668813" y="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T</a:t>
            </a:r>
            <a:endParaRPr b="1" sz="4000">
              <a:latin typeface="Roboto"/>
              <a:ea typeface="Roboto"/>
              <a:cs typeface="Roboto"/>
              <a:sym typeface="Roboto"/>
            </a:endParaRPr>
          </a:p>
        </p:txBody>
      </p:sp>
      <p:sp>
        <p:nvSpPr>
          <p:cNvPr id="282" name="Google Shape;282;p25"/>
          <p:cNvSpPr txBox="1"/>
          <p:nvPr/>
        </p:nvSpPr>
        <p:spPr>
          <a:xfrm>
            <a:off x="732138" y="60050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I</a:t>
            </a:r>
            <a:endParaRPr b="1" sz="4000">
              <a:latin typeface="Roboto"/>
              <a:ea typeface="Roboto"/>
              <a:cs typeface="Roboto"/>
              <a:sym typeface="Roboto"/>
            </a:endParaRPr>
          </a:p>
        </p:txBody>
      </p:sp>
      <p:sp>
        <p:nvSpPr>
          <p:cNvPr id="283" name="Google Shape;283;p25"/>
          <p:cNvSpPr txBox="1"/>
          <p:nvPr/>
        </p:nvSpPr>
        <p:spPr>
          <a:xfrm>
            <a:off x="732138" y="107760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M</a:t>
            </a:r>
            <a:endParaRPr b="1" sz="4000">
              <a:latin typeface="Roboto"/>
              <a:ea typeface="Roboto"/>
              <a:cs typeface="Roboto"/>
              <a:sym typeface="Roboto"/>
            </a:endParaRPr>
          </a:p>
        </p:txBody>
      </p:sp>
      <p:sp>
        <p:nvSpPr>
          <p:cNvPr id="284" name="Google Shape;284;p25"/>
          <p:cNvSpPr txBox="1"/>
          <p:nvPr/>
        </p:nvSpPr>
        <p:spPr>
          <a:xfrm>
            <a:off x="668800" y="178045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E</a:t>
            </a:r>
            <a:endParaRPr b="1" sz="4000">
              <a:latin typeface="Roboto"/>
              <a:ea typeface="Roboto"/>
              <a:cs typeface="Roboto"/>
              <a:sym typeface="Roboto"/>
            </a:endParaRPr>
          </a:p>
        </p:txBody>
      </p:sp>
      <p:sp>
        <p:nvSpPr>
          <p:cNvPr id="285" name="Google Shape;285;p25"/>
          <p:cNvSpPr txBox="1"/>
          <p:nvPr/>
        </p:nvSpPr>
        <p:spPr>
          <a:xfrm>
            <a:off x="668813" y="246880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L</a:t>
            </a:r>
            <a:endParaRPr b="1" sz="4000">
              <a:latin typeface="Roboto"/>
              <a:ea typeface="Roboto"/>
              <a:cs typeface="Roboto"/>
              <a:sym typeface="Roboto"/>
            </a:endParaRPr>
          </a:p>
        </p:txBody>
      </p:sp>
      <p:sp>
        <p:nvSpPr>
          <p:cNvPr id="286" name="Google Shape;286;p25"/>
          <p:cNvSpPr txBox="1"/>
          <p:nvPr/>
        </p:nvSpPr>
        <p:spPr>
          <a:xfrm>
            <a:off x="732150" y="3091863"/>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I</a:t>
            </a:r>
            <a:endParaRPr b="1" sz="4000">
              <a:latin typeface="Roboto"/>
              <a:ea typeface="Roboto"/>
              <a:cs typeface="Roboto"/>
              <a:sym typeface="Roboto"/>
            </a:endParaRPr>
          </a:p>
        </p:txBody>
      </p:sp>
      <p:sp>
        <p:nvSpPr>
          <p:cNvPr id="287" name="Google Shape;287;p25"/>
          <p:cNvSpPr txBox="1"/>
          <p:nvPr/>
        </p:nvSpPr>
        <p:spPr>
          <a:xfrm>
            <a:off x="668825" y="3736675"/>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N</a:t>
            </a:r>
            <a:endParaRPr b="1" sz="4000">
              <a:latin typeface="Roboto"/>
              <a:ea typeface="Roboto"/>
              <a:cs typeface="Roboto"/>
              <a:sym typeface="Roboto"/>
            </a:endParaRPr>
          </a:p>
        </p:txBody>
      </p:sp>
      <p:sp>
        <p:nvSpPr>
          <p:cNvPr id="288" name="Google Shape;288;p25"/>
          <p:cNvSpPr txBox="1"/>
          <p:nvPr/>
        </p:nvSpPr>
        <p:spPr>
          <a:xfrm>
            <a:off x="668813" y="4337100"/>
            <a:ext cx="7122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 E</a:t>
            </a:r>
            <a:endParaRPr b="1" sz="4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26"/>
          <p:cNvSpPr txBox="1"/>
          <p:nvPr/>
        </p:nvSpPr>
        <p:spPr>
          <a:xfrm>
            <a:off x="1828000" y="4136700"/>
            <a:ext cx="68769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TRANSPORT ENCRYPTION</a:t>
            </a:r>
            <a:endParaRPr b="1" sz="1900"/>
          </a:p>
        </p:txBody>
      </p:sp>
      <p:sp>
        <p:nvSpPr>
          <p:cNvPr id="294" name="Google Shape;294;p26"/>
          <p:cNvSpPr txBox="1"/>
          <p:nvPr>
            <p:ph idx="4294967295" type="body"/>
          </p:nvPr>
        </p:nvSpPr>
        <p:spPr>
          <a:xfrm>
            <a:off x="5231500" y="193988"/>
            <a:ext cx="2808000" cy="55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Char char="●"/>
            </a:pPr>
            <a:r>
              <a:rPr b="1" lang="es" sz="2100">
                <a:solidFill>
                  <a:srgbClr val="FFFFFF"/>
                </a:solidFill>
              </a:rPr>
              <a:t>15 personas</a:t>
            </a:r>
            <a:endParaRPr b="1" sz="2100">
              <a:solidFill>
                <a:srgbClr val="FFFFFF"/>
              </a:solidFill>
            </a:endParaRPr>
          </a:p>
        </p:txBody>
      </p:sp>
      <p:sp>
        <p:nvSpPr>
          <p:cNvPr id="295" name="Google Shape;295;p26"/>
          <p:cNvSpPr txBox="1"/>
          <p:nvPr/>
        </p:nvSpPr>
        <p:spPr>
          <a:xfrm>
            <a:off x="5231500" y="774713"/>
            <a:ext cx="2910600" cy="518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Compartir pantalla</a:t>
            </a:r>
            <a:endParaRPr b="1" sz="21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296" name="Google Shape;296;p26"/>
          <p:cNvSpPr txBox="1"/>
          <p:nvPr/>
        </p:nvSpPr>
        <p:spPr>
          <a:xfrm>
            <a:off x="5231500" y="1358763"/>
            <a:ext cx="3112800" cy="594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Chatear</a:t>
            </a:r>
            <a:endParaRPr b="1">
              <a:latin typeface="Roboto"/>
              <a:ea typeface="Roboto"/>
              <a:cs typeface="Roboto"/>
              <a:sym typeface="Roboto"/>
            </a:endParaRPr>
          </a:p>
        </p:txBody>
      </p:sp>
      <p:sp>
        <p:nvSpPr>
          <p:cNvPr id="297" name="Google Shape;297;p26"/>
          <p:cNvSpPr txBox="1"/>
          <p:nvPr/>
        </p:nvSpPr>
        <p:spPr>
          <a:xfrm>
            <a:off x="5216650" y="1953375"/>
            <a:ext cx="29403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JWT</a:t>
            </a:r>
            <a:endParaRPr b="1">
              <a:latin typeface="Roboto"/>
              <a:ea typeface="Roboto"/>
              <a:cs typeface="Roboto"/>
              <a:sym typeface="Roboto"/>
            </a:endParaRPr>
          </a:p>
        </p:txBody>
      </p:sp>
      <p:sp>
        <p:nvSpPr>
          <p:cNvPr id="298" name="Google Shape;298;p26"/>
          <p:cNvSpPr txBox="1"/>
          <p:nvPr/>
        </p:nvSpPr>
        <p:spPr>
          <a:xfrm>
            <a:off x="5216650" y="2558350"/>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Grabar</a:t>
            </a:r>
            <a:endParaRPr b="1">
              <a:latin typeface="Roboto"/>
              <a:ea typeface="Roboto"/>
              <a:cs typeface="Roboto"/>
              <a:sym typeface="Roboto"/>
            </a:endParaRPr>
          </a:p>
        </p:txBody>
      </p:sp>
      <p:sp>
        <p:nvSpPr>
          <p:cNvPr id="299" name="Google Shape;299;p26"/>
          <p:cNvSpPr txBox="1"/>
          <p:nvPr/>
        </p:nvSpPr>
        <p:spPr>
          <a:xfrm>
            <a:off x="5216650" y="3163325"/>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Open-Source</a:t>
            </a:r>
            <a:endParaRPr b="1">
              <a:latin typeface="Roboto"/>
              <a:ea typeface="Roboto"/>
              <a:cs typeface="Roboto"/>
              <a:sym typeface="Roboto"/>
            </a:endParaRPr>
          </a:p>
        </p:txBody>
      </p:sp>
      <p:pic>
        <p:nvPicPr>
          <p:cNvPr id="300" name="Google Shape;300;p26"/>
          <p:cNvPicPr preferRelativeResize="0"/>
          <p:nvPr/>
        </p:nvPicPr>
        <p:blipFill rotWithShape="1">
          <a:blip r:embed="rId4">
            <a:alphaModFix/>
          </a:blip>
          <a:srcRect b="0" l="7493" r="0" t="12380"/>
          <a:stretch/>
        </p:blipFill>
        <p:spPr>
          <a:xfrm>
            <a:off x="1205251" y="434376"/>
            <a:ext cx="6733498" cy="3194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27"/>
          <p:cNvSpPr txBox="1"/>
          <p:nvPr/>
        </p:nvSpPr>
        <p:spPr>
          <a:xfrm>
            <a:off x="2290900" y="4136700"/>
            <a:ext cx="57486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UNC PATH INJECTION</a:t>
            </a:r>
            <a:endParaRPr b="1" sz="1900"/>
          </a:p>
        </p:txBody>
      </p:sp>
      <p:sp>
        <p:nvSpPr>
          <p:cNvPr id="306" name="Google Shape;306;p27"/>
          <p:cNvSpPr txBox="1"/>
          <p:nvPr>
            <p:ph idx="4294967295" type="body"/>
          </p:nvPr>
        </p:nvSpPr>
        <p:spPr>
          <a:xfrm>
            <a:off x="5231500" y="193988"/>
            <a:ext cx="2808000" cy="55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Char char="●"/>
            </a:pPr>
            <a:r>
              <a:rPr b="1" lang="es" sz="2100">
                <a:solidFill>
                  <a:srgbClr val="FFFFFF"/>
                </a:solidFill>
              </a:rPr>
              <a:t>15 personas</a:t>
            </a:r>
            <a:endParaRPr b="1" sz="2100">
              <a:solidFill>
                <a:srgbClr val="FFFFFF"/>
              </a:solidFill>
            </a:endParaRPr>
          </a:p>
        </p:txBody>
      </p:sp>
      <p:sp>
        <p:nvSpPr>
          <p:cNvPr id="307" name="Google Shape;307;p27"/>
          <p:cNvSpPr txBox="1"/>
          <p:nvPr/>
        </p:nvSpPr>
        <p:spPr>
          <a:xfrm>
            <a:off x="5231500" y="774713"/>
            <a:ext cx="2910600" cy="518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Compartir pantalla</a:t>
            </a:r>
            <a:endParaRPr b="1" sz="21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308" name="Google Shape;308;p27"/>
          <p:cNvSpPr txBox="1"/>
          <p:nvPr/>
        </p:nvSpPr>
        <p:spPr>
          <a:xfrm>
            <a:off x="5231500" y="1358763"/>
            <a:ext cx="3112800" cy="594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Chatear</a:t>
            </a:r>
            <a:endParaRPr b="1">
              <a:latin typeface="Roboto"/>
              <a:ea typeface="Roboto"/>
              <a:cs typeface="Roboto"/>
              <a:sym typeface="Roboto"/>
            </a:endParaRPr>
          </a:p>
        </p:txBody>
      </p:sp>
      <p:sp>
        <p:nvSpPr>
          <p:cNvPr id="309" name="Google Shape;309;p27"/>
          <p:cNvSpPr txBox="1"/>
          <p:nvPr/>
        </p:nvSpPr>
        <p:spPr>
          <a:xfrm>
            <a:off x="5216650" y="1953375"/>
            <a:ext cx="29403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JWT</a:t>
            </a:r>
            <a:endParaRPr b="1">
              <a:latin typeface="Roboto"/>
              <a:ea typeface="Roboto"/>
              <a:cs typeface="Roboto"/>
              <a:sym typeface="Roboto"/>
            </a:endParaRPr>
          </a:p>
        </p:txBody>
      </p:sp>
      <p:sp>
        <p:nvSpPr>
          <p:cNvPr id="310" name="Google Shape;310;p27"/>
          <p:cNvSpPr txBox="1"/>
          <p:nvPr/>
        </p:nvSpPr>
        <p:spPr>
          <a:xfrm>
            <a:off x="5216650" y="2558350"/>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Grabar</a:t>
            </a:r>
            <a:endParaRPr b="1">
              <a:latin typeface="Roboto"/>
              <a:ea typeface="Roboto"/>
              <a:cs typeface="Roboto"/>
              <a:sym typeface="Roboto"/>
            </a:endParaRPr>
          </a:p>
        </p:txBody>
      </p:sp>
      <p:sp>
        <p:nvSpPr>
          <p:cNvPr id="311" name="Google Shape;311;p27"/>
          <p:cNvSpPr txBox="1"/>
          <p:nvPr/>
        </p:nvSpPr>
        <p:spPr>
          <a:xfrm>
            <a:off x="5216650" y="3163325"/>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Open-Source</a:t>
            </a:r>
            <a:endParaRPr b="1">
              <a:latin typeface="Roboto"/>
              <a:ea typeface="Roboto"/>
              <a:cs typeface="Roboto"/>
              <a:sym typeface="Roboto"/>
            </a:endParaRPr>
          </a:p>
        </p:txBody>
      </p:sp>
      <p:sp>
        <p:nvSpPr>
          <p:cNvPr id="312" name="Google Shape;312;p27"/>
          <p:cNvSpPr txBox="1"/>
          <p:nvPr/>
        </p:nvSpPr>
        <p:spPr>
          <a:xfrm>
            <a:off x="1880025" y="1809400"/>
            <a:ext cx="5748600" cy="10068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92929"/>
                </a:solidFill>
                <a:latin typeface="Courier New"/>
                <a:ea typeface="Courier New"/>
                <a:cs typeface="Courier New"/>
                <a:sym typeface="Courier New"/>
              </a:rPr>
              <a:t>  </a:t>
            </a:r>
            <a:r>
              <a:rPr b="1" lang="es" sz="1850">
                <a:latin typeface="Courier New"/>
                <a:ea typeface="Courier New"/>
                <a:cs typeface="Courier New"/>
                <a:sym typeface="Courier New"/>
              </a:rPr>
              <a:t>//servername/path   			Unix</a:t>
            </a:r>
            <a:endParaRPr b="1" sz="1850">
              <a:latin typeface="Courier New"/>
              <a:ea typeface="Courier New"/>
              <a:cs typeface="Courier New"/>
              <a:sym typeface="Courier New"/>
            </a:endParaRPr>
          </a:p>
          <a:p>
            <a:pPr indent="0" lvl="0" marL="0" rtl="0" algn="l">
              <a:spcBef>
                <a:spcPts val="0"/>
              </a:spcBef>
              <a:spcAft>
                <a:spcPts val="0"/>
              </a:spcAft>
              <a:buNone/>
            </a:pPr>
            <a:r>
              <a:t/>
            </a:r>
            <a:endParaRPr b="1" sz="1850">
              <a:latin typeface="Courier New"/>
              <a:ea typeface="Courier New"/>
              <a:cs typeface="Courier New"/>
              <a:sym typeface="Courier New"/>
            </a:endParaRPr>
          </a:p>
          <a:p>
            <a:pPr indent="0" lvl="0" marL="0" rtl="0" algn="l">
              <a:lnSpc>
                <a:spcPct val="115000"/>
              </a:lnSpc>
              <a:spcBef>
                <a:spcPts val="0"/>
              </a:spcBef>
              <a:spcAft>
                <a:spcPts val="0"/>
              </a:spcAft>
              <a:buNone/>
            </a:pPr>
            <a:r>
              <a:rPr b="1" lang="es" sz="1850">
                <a:latin typeface="Courier New"/>
                <a:ea typeface="Courier New"/>
                <a:cs typeface="Courier New"/>
                <a:sym typeface="Courier New"/>
              </a:rPr>
              <a:t>  \\servername\path   		DOS/Windows</a:t>
            </a:r>
            <a:endParaRPr b="1" sz="185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28"/>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318" name="Google Shape;318;p28"/>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319" name="Google Shape;319;p28"/>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320" name="Google Shape;320;p28"/>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321" name="Google Shape;321;p28"/>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322" name="Google Shape;322;p28"/>
          <p:cNvPicPr preferRelativeResize="0"/>
          <p:nvPr/>
        </p:nvPicPr>
        <p:blipFill>
          <a:blip r:embed="rId7">
            <a:alphaModFix/>
          </a:blip>
          <a:stretch>
            <a:fillRect/>
          </a:stretch>
        </p:blipFill>
        <p:spPr>
          <a:xfrm>
            <a:off x="0" y="0"/>
            <a:ext cx="3851413" cy="5143500"/>
          </a:xfrm>
          <a:prstGeom prst="rect">
            <a:avLst/>
          </a:prstGeom>
          <a:noFill/>
          <a:ln>
            <a:noFill/>
          </a:ln>
        </p:spPr>
      </p:pic>
      <p:pic>
        <p:nvPicPr>
          <p:cNvPr id="323" name="Google Shape;323;p28"/>
          <p:cNvPicPr preferRelativeResize="0"/>
          <p:nvPr/>
        </p:nvPicPr>
        <p:blipFill>
          <a:blip r:embed="rId8">
            <a:alphaModFix/>
          </a:blip>
          <a:stretch>
            <a:fillRect/>
          </a:stretch>
        </p:blipFill>
        <p:spPr>
          <a:xfrm rot="10800000">
            <a:off x="3851425" y="4248150"/>
            <a:ext cx="5292575" cy="895350"/>
          </a:xfrm>
          <a:prstGeom prst="rect">
            <a:avLst/>
          </a:prstGeom>
          <a:noFill/>
          <a:ln>
            <a:noFill/>
          </a:ln>
        </p:spPr>
      </p:pic>
      <p:pic>
        <p:nvPicPr>
          <p:cNvPr id="324" name="Google Shape;324;p28"/>
          <p:cNvPicPr preferRelativeResize="0"/>
          <p:nvPr/>
        </p:nvPicPr>
        <p:blipFill>
          <a:blip r:embed="rId9">
            <a:alphaModFix/>
          </a:blip>
          <a:stretch>
            <a:fillRect/>
          </a:stretch>
        </p:blipFill>
        <p:spPr>
          <a:xfrm>
            <a:off x="3966564" y="4308150"/>
            <a:ext cx="5177436" cy="709875"/>
          </a:xfrm>
          <a:prstGeom prst="rect">
            <a:avLst/>
          </a:prstGeom>
          <a:noFill/>
          <a:ln>
            <a:noFill/>
          </a:ln>
        </p:spPr>
      </p:pic>
      <p:sp>
        <p:nvSpPr>
          <p:cNvPr id="325" name="Google Shape;325;p28"/>
          <p:cNvSpPr txBox="1"/>
          <p:nvPr/>
        </p:nvSpPr>
        <p:spPr>
          <a:xfrm>
            <a:off x="4571999" y="4277325"/>
            <a:ext cx="47718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IOS DATA TRACK</a:t>
            </a:r>
            <a:endParaRPr b="1" sz="3500">
              <a:latin typeface="Roboto"/>
              <a:ea typeface="Roboto"/>
              <a:cs typeface="Roboto"/>
              <a:sym typeface="Roboto"/>
            </a:endParaRPr>
          </a:p>
        </p:txBody>
      </p:sp>
      <p:pic>
        <p:nvPicPr>
          <p:cNvPr id="326" name="Google Shape;326;p28"/>
          <p:cNvPicPr preferRelativeResize="0"/>
          <p:nvPr/>
        </p:nvPicPr>
        <p:blipFill>
          <a:blip r:embed="rId10">
            <a:alphaModFix/>
          </a:blip>
          <a:stretch>
            <a:fillRect/>
          </a:stretch>
        </p:blipFill>
        <p:spPr>
          <a:xfrm>
            <a:off x="2675375" y="282575"/>
            <a:ext cx="5965574" cy="33556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32" name="Google Shape;332;p29"/>
          <p:cNvPicPr preferRelativeResize="0"/>
          <p:nvPr/>
        </p:nvPicPr>
        <p:blipFill>
          <a:blip r:embed="rId4">
            <a:alphaModFix/>
          </a:blip>
          <a:stretch>
            <a:fillRect/>
          </a:stretch>
        </p:blipFill>
        <p:spPr>
          <a:xfrm>
            <a:off x="1832150" y="340388"/>
            <a:ext cx="4462725" cy="4462725"/>
          </a:xfrm>
          <a:prstGeom prst="rect">
            <a:avLst/>
          </a:prstGeom>
          <a:noFill/>
          <a:ln>
            <a:noFill/>
          </a:ln>
        </p:spPr>
      </p:pic>
      <p:sp>
        <p:nvSpPr>
          <p:cNvPr id="333" name="Google Shape;333;p29"/>
          <p:cNvSpPr txBox="1"/>
          <p:nvPr/>
        </p:nvSpPr>
        <p:spPr>
          <a:xfrm>
            <a:off x="-300975" y="4182650"/>
            <a:ext cx="4270200" cy="811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s" sz="2400" u="sng">
                <a:latin typeface="Roboto"/>
                <a:ea typeface="Roboto"/>
                <a:cs typeface="Roboto"/>
                <a:sym typeface="Roboto"/>
              </a:rPr>
              <a:t>Corporative data breach</a:t>
            </a:r>
            <a:endParaRPr b="1" sz="2400" u="sng">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0"/>
          <p:cNvSpPr txBox="1"/>
          <p:nvPr/>
        </p:nvSpPr>
        <p:spPr>
          <a:xfrm>
            <a:off x="2971425" y="4136700"/>
            <a:ext cx="57486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Roboto"/>
                <a:ea typeface="Roboto"/>
                <a:cs typeface="Roboto"/>
                <a:sym typeface="Roboto"/>
              </a:rPr>
              <a:t>Zoombombing</a:t>
            </a:r>
            <a:endParaRPr b="1" sz="1900"/>
          </a:p>
        </p:txBody>
      </p:sp>
      <p:sp>
        <p:nvSpPr>
          <p:cNvPr id="339" name="Google Shape;339;p30"/>
          <p:cNvSpPr txBox="1"/>
          <p:nvPr>
            <p:ph idx="4294967295" type="body"/>
          </p:nvPr>
        </p:nvSpPr>
        <p:spPr>
          <a:xfrm>
            <a:off x="5231500" y="193988"/>
            <a:ext cx="2808000" cy="55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Char char="●"/>
            </a:pPr>
            <a:r>
              <a:rPr b="1" lang="es" sz="2100">
                <a:solidFill>
                  <a:srgbClr val="FFFFFF"/>
                </a:solidFill>
              </a:rPr>
              <a:t>15 personas</a:t>
            </a:r>
            <a:endParaRPr b="1" sz="2100">
              <a:solidFill>
                <a:srgbClr val="FFFFFF"/>
              </a:solidFill>
            </a:endParaRPr>
          </a:p>
        </p:txBody>
      </p:sp>
      <p:sp>
        <p:nvSpPr>
          <p:cNvPr id="340" name="Google Shape;340;p30"/>
          <p:cNvSpPr txBox="1"/>
          <p:nvPr/>
        </p:nvSpPr>
        <p:spPr>
          <a:xfrm>
            <a:off x="5231500" y="774713"/>
            <a:ext cx="2910600" cy="518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Compartir pantalla</a:t>
            </a:r>
            <a:endParaRPr b="1" sz="21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341" name="Google Shape;341;p30"/>
          <p:cNvSpPr txBox="1"/>
          <p:nvPr/>
        </p:nvSpPr>
        <p:spPr>
          <a:xfrm>
            <a:off x="5231500" y="1358763"/>
            <a:ext cx="3112800" cy="594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Chatear</a:t>
            </a:r>
            <a:endParaRPr b="1">
              <a:latin typeface="Roboto"/>
              <a:ea typeface="Roboto"/>
              <a:cs typeface="Roboto"/>
              <a:sym typeface="Roboto"/>
            </a:endParaRPr>
          </a:p>
        </p:txBody>
      </p:sp>
      <p:sp>
        <p:nvSpPr>
          <p:cNvPr id="342" name="Google Shape;342;p30"/>
          <p:cNvSpPr txBox="1"/>
          <p:nvPr/>
        </p:nvSpPr>
        <p:spPr>
          <a:xfrm>
            <a:off x="5216650" y="1953375"/>
            <a:ext cx="29403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JWT</a:t>
            </a:r>
            <a:endParaRPr b="1">
              <a:latin typeface="Roboto"/>
              <a:ea typeface="Roboto"/>
              <a:cs typeface="Roboto"/>
              <a:sym typeface="Roboto"/>
            </a:endParaRPr>
          </a:p>
        </p:txBody>
      </p:sp>
      <p:sp>
        <p:nvSpPr>
          <p:cNvPr id="343" name="Google Shape;343;p30"/>
          <p:cNvSpPr txBox="1"/>
          <p:nvPr/>
        </p:nvSpPr>
        <p:spPr>
          <a:xfrm>
            <a:off x="5216650" y="2558350"/>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Grabar</a:t>
            </a:r>
            <a:endParaRPr b="1">
              <a:latin typeface="Roboto"/>
              <a:ea typeface="Roboto"/>
              <a:cs typeface="Roboto"/>
              <a:sym typeface="Roboto"/>
            </a:endParaRPr>
          </a:p>
        </p:txBody>
      </p:sp>
      <p:sp>
        <p:nvSpPr>
          <p:cNvPr id="344" name="Google Shape;344;p30"/>
          <p:cNvSpPr txBox="1"/>
          <p:nvPr/>
        </p:nvSpPr>
        <p:spPr>
          <a:xfrm>
            <a:off x="5216650" y="3163325"/>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Open-Source</a:t>
            </a:r>
            <a:endParaRPr b="1">
              <a:latin typeface="Roboto"/>
              <a:ea typeface="Roboto"/>
              <a:cs typeface="Roboto"/>
              <a:sym typeface="Roboto"/>
            </a:endParaRPr>
          </a:p>
        </p:txBody>
      </p:sp>
      <p:sp>
        <p:nvSpPr>
          <p:cNvPr id="345" name="Google Shape;345;p30"/>
          <p:cNvSpPr txBox="1"/>
          <p:nvPr/>
        </p:nvSpPr>
        <p:spPr>
          <a:xfrm>
            <a:off x="297400" y="241550"/>
            <a:ext cx="2808000" cy="4647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92929"/>
                </a:solidFill>
                <a:latin typeface="Courier New"/>
                <a:ea typeface="Courier New"/>
                <a:cs typeface="Courier New"/>
                <a:sym typeface="Courier New"/>
              </a:rPr>
              <a:t>  </a:t>
            </a:r>
            <a:r>
              <a:rPr b="1" lang="es" sz="1850">
                <a:latin typeface="Courier New"/>
                <a:ea typeface="Courier New"/>
                <a:cs typeface="Courier New"/>
                <a:sym typeface="Courier New"/>
              </a:rPr>
              <a:t>inurl:zoom.us/j/</a:t>
            </a:r>
            <a:endParaRPr b="1" sz="1850">
              <a:latin typeface="Courier New"/>
              <a:ea typeface="Courier New"/>
              <a:cs typeface="Courier New"/>
              <a:sym typeface="Courier New"/>
            </a:endParaRPr>
          </a:p>
        </p:txBody>
      </p:sp>
      <p:pic>
        <p:nvPicPr>
          <p:cNvPr id="346" name="Google Shape;346;p30"/>
          <p:cNvPicPr preferRelativeResize="0"/>
          <p:nvPr/>
        </p:nvPicPr>
        <p:blipFill>
          <a:blip r:embed="rId4">
            <a:alphaModFix/>
          </a:blip>
          <a:stretch>
            <a:fillRect/>
          </a:stretch>
        </p:blipFill>
        <p:spPr>
          <a:xfrm>
            <a:off x="3395400" y="0"/>
            <a:ext cx="5748601" cy="39572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2" name="Google Shape;352;p31"/>
          <p:cNvSpPr txBox="1"/>
          <p:nvPr>
            <p:ph idx="4294967295"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200">
                <a:solidFill>
                  <a:srgbClr val="434343"/>
                </a:solidFill>
              </a:rPr>
              <a:t>3.000 %</a:t>
            </a:r>
            <a:endParaRPr sz="10200">
              <a:solidFill>
                <a:srgbClr val="434343"/>
              </a:solidFill>
            </a:endParaRPr>
          </a:p>
        </p:txBody>
      </p:sp>
      <p:pic>
        <p:nvPicPr>
          <p:cNvPr id="353" name="Google Shape;353;p31"/>
          <p:cNvPicPr preferRelativeResize="0"/>
          <p:nvPr/>
        </p:nvPicPr>
        <p:blipFill>
          <a:blip r:embed="rId4">
            <a:alphaModFix/>
          </a:blip>
          <a:stretch>
            <a:fillRect/>
          </a:stretch>
        </p:blipFill>
        <p:spPr>
          <a:xfrm>
            <a:off x="5003700" y="2401500"/>
            <a:ext cx="1817075" cy="2592350"/>
          </a:xfrm>
          <a:prstGeom prst="rect">
            <a:avLst/>
          </a:prstGeom>
          <a:noFill/>
          <a:ln>
            <a:noFill/>
          </a:ln>
        </p:spPr>
      </p:pic>
      <p:sp>
        <p:nvSpPr>
          <p:cNvPr id="354" name="Google Shape;354;p31"/>
          <p:cNvSpPr txBox="1"/>
          <p:nvPr/>
        </p:nvSpPr>
        <p:spPr>
          <a:xfrm>
            <a:off x="283075" y="396700"/>
            <a:ext cx="34101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u="sng">
                <a:latin typeface="Roboto"/>
                <a:ea typeface="Roboto"/>
                <a:cs typeface="Roboto"/>
                <a:sym typeface="Roboto"/>
              </a:rPr>
              <a:t>Creció un Poquito</a:t>
            </a:r>
            <a:endParaRPr b="1" sz="2400" u="sng">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73" name="Google Shape;73;p14"/>
          <p:cNvPicPr preferRelativeResize="0"/>
          <p:nvPr/>
        </p:nvPicPr>
        <p:blipFill>
          <a:blip r:embed="rId4">
            <a:alphaModFix/>
          </a:blip>
          <a:stretch>
            <a:fillRect/>
          </a:stretch>
        </p:blipFill>
        <p:spPr>
          <a:xfrm rot="10800000">
            <a:off x="1485000" y="3153825"/>
            <a:ext cx="6174526" cy="895350"/>
          </a:xfrm>
          <a:prstGeom prst="rect">
            <a:avLst/>
          </a:prstGeom>
          <a:noFill/>
          <a:ln>
            <a:noFill/>
          </a:ln>
        </p:spPr>
      </p:pic>
      <p:pic>
        <p:nvPicPr>
          <p:cNvPr id="74" name="Google Shape;74;p14"/>
          <p:cNvPicPr preferRelativeResize="0"/>
          <p:nvPr/>
        </p:nvPicPr>
        <p:blipFill>
          <a:blip r:embed="rId5">
            <a:alphaModFix/>
          </a:blip>
          <a:stretch>
            <a:fillRect/>
          </a:stretch>
        </p:blipFill>
        <p:spPr>
          <a:xfrm>
            <a:off x="1619325" y="3213825"/>
            <a:ext cx="6040200" cy="709875"/>
          </a:xfrm>
          <a:prstGeom prst="rect">
            <a:avLst/>
          </a:prstGeom>
          <a:noFill/>
          <a:ln>
            <a:noFill/>
          </a:ln>
        </p:spPr>
      </p:pic>
      <p:sp>
        <p:nvSpPr>
          <p:cNvPr id="75" name="Google Shape;75;p14"/>
          <p:cNvSpPr txBox="1"/>
          <p:nvPr/>
        </p:nvSpPr>
        <p:spPr>
          <a:xfrm>
            <a:off x="1619325" y="3284650"/>
            <a:ext cx="35775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100">
                <a:latin typeface="Roboto"/>
                <a:ea typeface="Roboto"/>
                <a:cs typeface="Roboto"/>
                <a:sym typeface="Roboto"/>
              </a:rPr>
              <a:t>Cloud Engineer &amp; DevOps</a:t>
            </a:r>
            <a:endParaRPr b="1" sz="2100">
              <a:latin typeface="Roboto"/>
              <a:ea typeface="Roboto"/>
              <a:cs typeface="Roboto"/>
              <a:sym typeface="Roboto"/>
            </a:endParaRPr>
          </a:p>
        </p:txBody>
      </p:sp>
      <p:pic>
        <p:nvPicPr>
          <p:cNvPr id="76" name="Google Shape;76;p14"/>
          <p:cNvPicPr preferRelativeResize="0"/>
          <p:nvPr/>
        </p:nvPicPr>
        <p:blipFill>
          <a:blip r:embed="rId6">
            <a:alphaModFix/>
          </a:blip>
          <a:stretch>
            <a:fillRect/>
          </a:stretch>
        </p:blipFill>
        <p:spPr>
          <a:xfrm>
            <a:off x="4763800" y="3091875"/>
            <a:ext cx="2828925" cy="78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0" name="Google Shape;360;p32"/>
          <p:cNvSpPr/>
          <p:nvPr/>
        </p:nvSpPr>
        <p:spPr>
          <a:xfrm>
            <a:off x="737009" y="2226588"/>
            <a:ext cx="1872300" cy="745500"/>
          </a:xfrm>
          <a:prstGeom prst="homePlate">
            <a:avLst>
              <a:gd fmla="val 50000" name="adj"/>
            </a:avLst>
          </a:prstGeom>
          <a:solidFill>
            <a:srgbClr val="0000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1" name="Google Shape;361;p32"/>
          <p:cNvSpPr txBox="1"/>
          <p:nvPr>
            <p:ph idx="4294967295" type="body"/>
          </p:nvPr>
        </p:nvSpPr>
        <p:spPr>
          <a:xfrm>
            <a:off x="736998" y="2364138"/>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lt1"/>
                </a:solidFill>
              </a:rPr>
              <a:t>10.000.000</a:t>
            </a:r>
            <a:endParaRPr>
              <a:solidFill>
                <a:schemeClr val="lt1"/>
              </a:solidFill>
            </a:endParaRPr>
          </a:p>
        </p:txBody>
      </p:sp>
      <p:grpSp>
        <p:nvGrpSpPr>
          <p:cNvPr id="362" name="Google Shape;362;p32"/>
          <p:cNvGrpSpPr/>
          <p:nvPr/>
        </p:nvGrpSpPr>
        <p:grpSpPr>
          <a:xfrm>
            <a:off x="1308895" y="1637803"/>
            <a:ext cx="198900" cy="593656"/>
            <a:chOff x="777447" y="1610215"/>
            <a:chExt cx="198900" cy="593656"/>
          </a:xfrm>
        </p:grpSpPr>
        <p:cxnSp>
          <p:nvCxnSpPr>
            <p:cNvPr id="363" name="Google Shape;363;p32"/>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364" name="Google Shape;364;p32"/>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2"/>
          <p:cNvSpPr txBox="1"/>
          <p:nvPr>
            <p:ph idx="4294967295" type="body"/>
          </p:nvPr>
        </p:nvSpPr>
        <p:spPr>
          <a:xfrm>
            <a:off x="560900" y="1091738"/>
            <a:ext cx="1807800" cy="4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600"/>
              <a:t>Diciembre 2019</a:t>
            </a:r>
            <a:endParaRPr b="1" sz="1600"/>
          </a:p>
        </p:txBody>
      </p:sp>
      <p:sp>
        <p:nvSpPr>
          <p:cNvPr id="366" name="Google Shape;366;p32"/>
          <p:cNvSpPr/>
          <p:nvPr/>
        </p:nvSpPr>
        <p:spPr>
          <a:xfrm>
            <a:off x="2213129" y="2226588"/>
            <a:ext cx="2051100" cy="745500"/>
          </a:xfrm>
          <a:prstGeom prst="chevron">
            <a:avLst>
              <a:gd fmla="val 50000" name="adj"/>
            </a:avLst>
          </a:prstGeom>
          <a:solidFill>
            <a:srgbClr val="0000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7" name="Google Shape;367;p32"/>
          <p:cNvSpPr txBox="1"/>
          <p:nvPr>
            <p:ph idx="4294967295" type="body"/>
          </p:nvPr>
        </p:nvSpPr>
        <p:spPr>
          <a:xfrm>
            <a:off x="2522400" y="2364138"/>
            <a:ext cx="15978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lt1"/>
                </a:solidFill>
              </a:rPr>
              <a:t>200.000.000</a:t>
            </a:r>
            <a:endParaRPr>
              <a:solidFill>
                <a:schemeClr val="lt1"/>
              </a:solidFill>
            </a:endParaRPr>
          </a:p>
        </p:txBody>
      </p:sp>
      <p:grpSp>
        <p:nvGrpSpPr>
          <p:cNvPr id="368" name="Google Shape;368;p32"/>
          <p:cNvGrpSpPr/>
          <p:nvPr/>
        </p:nvGrpSpPr>
        <p:grpSpPr>
          <a:xfrm>
            <a:off x="2662357" y="2966545"/>
            <a:ext cx="198900" cy="593656"/>
            <a:chOff x="2223534" y="2938958"/>
            <a:chExt cx="198900" cy="593656"/>
          </a:xfrm>
        </p:grpSpPr>
        <p:cxnSp>
          <p:nvCxnSpPr>
            <p:cNvPr id="369" name="Google Shape;369;p32"/>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370" name="Google Shape;370;p32"/>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2"/>
          <p:cNvSpPr txBox="1"/>
          <p:nvPr>
            <p:ph idx="4294967295" type="body"/>
          </p:nvPr>
        </p:nvSpPr>
        <p:spPr>
          <a:xfrm>
            <a:off x="2127900" y="3638363"/>
            <a:ext cx="12678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600"/>
              <a:t>Abril 2020</a:t>
            </a:r>
            <a:endParaRPr b="1" sz="1600"/>
          </a:p>
        </p:txBody>
      </p:sp>
      <p:sp>
        <p:nvSpPr>
          <p:cNvPr id="372" name="Google Shape;372;p32"/>
          <p:cNvSpPr/>
          <p:nvPr/>
        </p:nvSpPr>
        <p:spPr>
          <a:xfrm>
            <a:off x="3868048" y="2226588"/>
            <a:ext cx="2051100" cy="745500"/>
          </a:xfrm>
          <a:prstGeom prst="chevron">
            <a:avLst>
              <a:gd fmla="val 50000" name="adj"/>
            </a:avLst>
          </a:prstGeom>
          <a:solidFill>
            <a:srgbClr val="0000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3" name="Google Shape;373;p32"/>
          <p:cNvSpPr txBox="1"/>
          <p:nvPr>
            <p:ph idx="4294967295" type="body"/>
          </p:nvPr>
        </p:nvSpPr>
        <p:spPr>
          <a:xfrm>
            <a:off x="4163824" y="2364138"/>
            <a:ext cx="15573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a:solidFill>
                  <a:schemeClr val="lt1"/>
                </a:solidFill>
              </a:rPr>
              <a:t>300.000.000</a:t>
            </a:r>
            <a:endParaRPr>
              <a:solidFill>
                <a:schemeClr val="lt1"/>
              </a:solidFill>
            </a:endParaRPr>
          </a:p>
        </p:txBody>
      </p:sp>
      <p:grpSp>
        <p:nvGrpSpPr>
          <p:cNvPr id="374" name="Google Shape;374;p32"/>
          <p:cNvGrpSpPr/>
          <p:nvPr/>
        </p:nvGrpSpPr>
        <p:grpSpPr>
          <a:xfrm>
            <a:off x="4454807" y="1637803"/>
            <a:ext cx="198900" cy="593656"/>
            <a:chOff x="3918084" y="1610215"/>
            <a:chExt cx="198900" cy="593656"/>
          </a:xfrm>
        </p:grpSpPr>
        <p:cxnSp>
          <p:nvCxnSpPr>
            <p:cNvPr id="375" name="Google Shape;375;p32"/>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376" name="Google Shape;376;p32"/>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2"/>
          <p:cNvSpPr txBox="1"/>
          <p:nvPr>
            <p:ph idx="4294967295" type="body"/>
          </p:nvPr>
        </p:nvSpPr>
        <p:spPr>
          <a:xfrm>
            <a:off x="3920350" y="1034738"/>
            <a:ext cx="1267800" cy="4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600"/>
              <a:t>Mayo 2020</a:t>
            </a:r>
            <a:endParaRPr b="1"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33"/>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383" name="Google Shape;383;p33"/>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384" name="Google Shape;384;p33"/>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385" name="Google Shape;385;p33"/>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386" name="Google Shape;386;p33"/>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387" name="Google Shape;387;p33"/>
          <p:cNvPicPr preferRelativeResize="0"/>
          <p:nvPr/>
        </p:nvPicPr>
        <p:blipFill>
          <a:blip r:embed="rId7">
            <a:alphaModFix/>
          </a:blip>
          <a:stretch>
            <a:fillRect/>
          </a:stretch>
        </p:blipFill>
        <p:spPr>
          <a:xfrm>
            <a:off x="1181100" y="-10050"/>
            <a:ext cx="5163600" cy="516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ppt_w</p:attrName>
                                        </p:attrNameLst>
                                      </p:cBhvr>
                                      <p:tavLst>
                                        <p:tav fmla="" tm="0">
                                          <p:val>
                                            <p:strVal val="0"/>
                                          </p:val>
                                        </p:tav>
                                        <p:tav fmla="" tm="100000">
                                          <p:val>
                                            <p:strVal val="#ppt_w"/>
                                          </p:val>
                                        </p:tav>
                                      </p:tavLst>
                                    </p:anim>
                                    <p:anim calcmode="lin" valueType="num">
                                      <p:cBhvr additive="base">
                                        <p:cTn dur="1000"/>
                                        <p:tgtEl>
                                          <p:spTgt spid="3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4"/>
          <p:cNvPicPr preferRelativeResize="0"/>
          <p:nvPr/>
        </p:nvPicPr>
        <p:blipFill rotWithShape="1">
          <a:blip r:embed="rId3">
            <a:alphaModFix/>
          </a:blip>
          <a:srcRect b="0" l="0" r="0" t="8517"/>
          <a:stretch/>
        </p:blipFill>
        <p:spPr>
          <a:xfrm>
            <a:off x="0" y="0"/>
            <a:ext cx="9144000" cy="5143500"/>
          </a:xfrm>
          <a:prstGeom prst="rect">
            <a:avLst/>
          </a:prstGeom>
          <a:noFill/>
          <a:ln>
            <a:noFill/>
          </a:ln>
        </p:spPr>
      </p:pic>
      <p:pic>
        <p:nvPicPr>
          <p:cNvPr id="393" name="Google Shape;393;p34"/>
          <p:cNvPicPr preferRelativeResize="0"/>
          <p:nvPr/>
        </p:nvPicPr>
        <p:blipFill>
          <a:blip r:embed="rId4">
            <a:alphaModFix/>
          </a:blip>
          <a:stretch>
            <a:fillRect/>
          </a:stretch>
        </p:blipFill>
        <p:spPr>
          <a:xfrm>
            <a:off x="790825" y="486525"/>
            <a:ext cx="1134725" cy="1618825"/>
          </a:xfrm>
          <a:prstGeom prst="rect">
            <a:avLst/>
          </a:prstGeom>
          <a:noFill/>
          <a:ln>
            <a:noFill/>
          </a:ln>
        </p:spPr>
      </p:pic>
      <p:pic>
        <p:nvPicPr>
          <p:cNvPr id="394" name="Google Shape;394;p34"/>
          <p:cNvPicPr preferRelativeResize="0"/>
          <p:nvPr/>
        </p:nvPicPr>
        <p:blipFill>
          <a:blip r:embed="rId4">
            <a:alphaModFix/>
          </a:blip>
          <a:stretch>
            <a:fillRect/>
          </a:stretch>
        </p:blipFill>
        <p:spPr>
          <a:xfrm>
            <a:off x="4265800" y="486525"/>
            <a:ext cx="1134725" cy="1618833"/>
          </a:xfrm>
          <a:prstGeom prst="rect">
            <a:avLst/>
          </a:prstGeom>
          <a:noFill/>
          <a:ln>
            <a:noFill/>
          </a:ln>
        </p:spPr>
      </p:pic>
      <p:pic>
        <p:nvPicPr>
          <p:cNvPr id="395" name="Google Shape;395;p34"/>
          <p:cNvPicPr preferRelativeResize="0"/>
          <p:nvPr/>
        </p:nvPicPr>
        <p:blipFill>
          <a:blip r:embed="rId4">
            <a:alphaModFix/>
          </a:blip>
          <a:stretch>
            <a:fillRect/>
          </a:stretch>
        </p:blipFill>
        <p:spPr>
          <a:xfrm>
            <a:off x="7610750" y="1299725"/>
            <a:ext cx="623550" cy="889576"/>
          </a:xfrm>
          <a:prstGeom prst="rect">
            <a:avLst/>
          </a:prstGeom>
          <a:noFill/>
          <a:ln>
            <a:noFill/>
          </a:ln>
        </p:spPr>
      </p:pic>
      <p:pic>
        <p:nvPicPr>
          <p:cNvPr id="396" name="Google Shape;396;p34"/>
          <p:cNvPicPr preferRelativeResize="0"/>
          <p:nvPr/>
        </p:nvPicPr>
        <p:blipFill>
          <a:blip r:embed="rId4">
            <a:alphaModFix/>
          </a:blip>
          <a:stretch>
            <a:fillRect/>
          </a:stretch>
        </p:blipFill>
        <p:spPr>
          <a:xfrm>
            <a:off x="1313825" y="3485900"/>
            <a:ext cx="294500" cy="420150"/>
          </a:xfrm>
          <a:prstGeom prst="rect">
            <a:avLst/>
          </a:prstGeom>
          <a:noFill/>
          <a:ln>
            <a:noFill/>
          </a:ln>
        </p:spPr>
      </p:pic>
      <p:pic>
        <p:nvPicPr>
          <p:cNvPr id="397" name="Google Shape;397;p34"/>
          <p:cNvPicPr preferRelativeResize="0"/>
          <p:nvPr/>
        </p:nvPicPr>
        <p:blipFill>
          <a:blip r:embed="rId4">
            <a:alphaModFix/>
          </a:blip>
          <a:stretch>
            <a:fillRect/>
          </a:stretch>
        </p:blipFill>
        <p:spPr>
          <a:xfrm rot="503422">
            <a:off x="6987200" y="2968525"/>
            <a:ext cx="623550" cy="1062725"/>
          </a:xfrm>
          <a:prstGeom prst="rect">
            <a:avLst/>
          </a:prstGeom>
          <a:noFill/>
          <a:ln>
            <a:noFill/>
          </a:ln>
        </p:spPr>
      </p:pic>
      <p:pic>
        <p:nvPicPr>
          <p:cNvPr id="398" name="Google Shape;398;p34"/>
          <p:cNvPicPr preferRelativeResize="0"/>
          <p:nvPr/>
        </p:nvPicPr>
        <p:blipFill>
          <a:blip r:embed="rId4">
            <a:alphaModFix/>
          </a:blip>
          <a:stretch>
            <a:fillRect/>
          </a:stretch>
        </p:blipFill>
        <p:spPr>
          <a:xfrm>
            <a:off x="3996202" y="3228102"/>
            <a:ext cx="771950" cy="11012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4" name="Google Shape;404;p35"/>
          <p:cNvSpPr txBox="1"/>
          <p:nvPr>
            <p:ph idx="4294967295" type="body"/>
          </p:nvPr>
        </p:nvSpPr>
        <p:spPr>
          <a:xfrm>
            <a:off x="601725" y="1223350"/>
            <a:ext cx="5333400" cy="2360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b="1" lang="es" sz="2400">
                <a:solidFill>
                  <a:srgbClr val="000000"/>
                </a:solidFill>
              </a:rPr>
              <a:t>ScreenShare </a:t>
            </a:r>
            <a:endParaRPr b="1" sz="2400">
              <a:solidFill>
                <a:srgbClr val="000000"/>
              </a:solidFill>
            </a:endParaRPr>
          </a:p>
          <a:p>
            <a:pPr indent="-381000" lvl="0" marL="457200" rtl="0" algn="l">
              <a:lnSpc>
                <a:spcPct val="100000"/>
              </a:lnSpc>
              <a:spcBef>
                <a:spcPts val="1600"/>
              </a:spcBef>
              <a:spcAft>
                <a:spcPts val="0"/>
              </a:spcAft>
              <a:buClr>
                <a:srgbClr val="000000"/>
              </a:buClr>
              <a:buSzPts val="2400"/>
              <a:buChar char="●"/>
            </a:pPr>
            <a:r>
              <a:rPr b="1" lang="es" sz="2400">
                <a:solidFill>
                  <a:srgbClr val="000000"/>
                </a:solidFill>
              </a:rPr>
              <a:t>Waiting room (default)</a:t>
            </a:r>
            <a:endParaRPr b="1" sz="2400">
              <a:solidFill>
                <a:srgbClr val="000000"/>
              </a:solidFill>
            </a:endParaRPr>
          </a:p>
          <a:p>
            <a:pPr indent="-381000" lvl="0" marL="457200" rtl="0" algn="l">
              <a:lnSpc>
                <a:spcPct val="100000"/>
              </a:lnSpc>
              <a:spcBef>
                <a:spcPts val="1600"/>
              </a:spcBef>
              <a:spcAft>
                <a:spcPts val="0"/>
              </a:spcAft>
              <a:buClr>
                <a:srgbClr val="000000"/>
              </a:buClr>
              <a:buSzPts val="2400"/>
              <a:buChar char="●"/>
            </a:pPr>
            <a:r>
              <a:rPr b="1" lang="es" sz="2400">
                <a:solidFill>
                  <a:srgbClr val="000000"/>
                </a:solidFill>
              </a:rPr>
              <a:t>Chat </a:t>
            </a:r>
            <a:endParaRPr b="1" sz="2400">
              <a:solidFill>
                <a:srgbClr val="000000"/>
              </a:solidFill>
            </a:endParaRPr>
          </a:p>
          <a:p>
            <a:pPr indent="-381000" lvl="0" marL="457200" rtl="0" algn="l">
              <a:lnSpc>
                <a:spcPct val="100000"/>
              </a:lnSpc>
              <a:spcBef>
                <a:spcPts val="1600"/>
              </a:spcBef>
              <a:spcAft>
                <a:spcPts val="1600"/>
              </a:spcAft>
              <a:buClr>
                <a:srgbClr val="000000"/>
              </a:buClr>
              <a:buSzPts val="2400"/>
              <a:buChar char="●"/>
            </a:pPr>
            <a:r>
              <a:rPr b="1" lang="es" sz="2400">
                <a:solidFill>
                  <a:srgbClr val="000000"/>
                </a:solidFill>
              </a:rPr>
              <a:t>Captions</a:t>
            </a:r>
            <a:endParaRPr b="1" sz="2400">
              <a:solidFill>
                <a:srgbClr val="000000"/>
              </a:solidFill>
            </a:endParaRPr>
          </a:p>
        </p:txBody>
      </p:sp>
      <p:sp>
        <p:nvSpPr>
          <p:cNvPr id="405" name="Google Shape;405;p35"/>
          <p:cNvSpPr txBox="1"/>
          <p:nvPr/>
        </p:nvSpPr>
        <p:spPr>
          <a:xfrm>
            <a:off x="1852025" y="210800"/>
            <a:ext cx="25395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Features</a:t>
            </a:r>
            <a:endParaRPr b="1" sz="4300" u="sng">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1" name="Google Shape;411;p36"/>
          <p:cNvSpPr txBox="1"/>
          <p:nvPr/>
        </p:nvSpPr>
        <p:spPr>
          <a:xfrm>
            <a:off x="1852025" y="210800"/>
            <a:ext cx="25395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Problems</a:t>
            </a:r>
            <a:endParaRPr b="1" sz="4300" u="sng">
              <a:latin typeface="Roboto"/>
              <a:ea typeface="Roboto"/>
              <a:cs typeface="Roboto"/>
              <a:sym typeface="Roboto"/>
            </a:endParaRPr>
          </a:p>
        </p:txBody>
      </p:sp>
      <p:sp>
        <p:nvSpPr>
          <p:cNvPr id="412" name="Google Shape;412;p36"/>
          <p:cNvSpPr txBox="1"/>
          <p:nvPr>
            <p:ph idx="4294967295" type="body"/>
          </p:nvPr>
        </p:nvSpPr>
        <p:spPr>
          <a:xfrm>
            <a:off x="940650" y="1539225"/>
            <a:ext cx="4883700" cy="30039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s" sz="2400">
                <a:solidFill>
                  <a:srgbClr val="000000"/>
                </a:solidFill>
              </a:rPr>
              <a:t>Poor Video quality</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Really Slow (rquires h/conn)</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Extremly simple (few features)</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Only for casual meetings</a:t>
            </a:r>
            <a:endParaRPr b="1" sz="2400">
              <a:solidFill>
                <a:srgbClr val="000000"/>
              </a:solidFill>
            </a:endParaRPr>
          </a:p>
          <a:p>
            <a:pPr indent="-381000" lvl="0" marL="457200" rtl="0" algn="l">
              <a:spcBef>
                <a:spcPts val="1600"/>
              </a:spcBef>
              <a:spcAft>
                <a:spcPts val="1600"/>
              </a:spcAft>
              <a:buClr>
                <a:srgbClr val="000000"/>
              </a:buClr>
              <a:buSzPts val="2400"/>
              <a:buChar char="●"/>
            </a:pPr>
            <a:r>
              <a:rPr b="1" lang="es" sz="2400">
                <a:solidFill>
                  <a:srgbClr val="000000"/>
                </a:solidFill>
              </a:rPr>
              <a:t>Long Latency</a:t>
            </a:r>
            <a:endParaRPr b="1" sz="2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37"/>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418" name="Google Shape;418;p37"/>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419" name="Google Shape;419;p37"/>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420" name="Google Shape;420;p37"/>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421" name="Google Shape;421;p37"/>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422" name="Google Shape;422;p37"/>
          <p:cNvPicPr preferRelativeResize="0"/>
          <p:nvPr/>
        </p:nvPicPr>
        <p:blipFill>
          <a:blip r:embed="rId7">
            <a:alphaModFix/>
          </a:blip>
          <a:stretch>
            <a:fillRect/>
          </a:stretch>
        </p:blipFill>
        <p:spPr>
          <a:xfrm>
            <a:off x="1281925" y="30725"/>
            <a:ext cx="51435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pic>
        <p:nvPicPr>
          <p:cNvPr id="427" name="Google Shape;427;p38"/>
          <p:cNvPicPr preferRelativeResize="0"/>
          <p:nvPr/>
        </p:nvPicPr>
        <p:blipFill>
          <a:blip r:embed="rId4">
            <a:alphaModFix/>
          </a:blip>
          <a:stretch>
            <a:fillRect/>
          </a:stretch>
        </p:blipFill>
        <p:spPr>
          <a:xfrm>
            <a:off x="1116750" y="258225"/>
            <a:ext cx="505175" cy="720725"/>
          </a:xfrm>
          <a:prstGeom prst="rect">
            <a:avLst/>
          </a:prstGeom>
          <a:noFill/>
          <a:ln>
            <a:noFill/>
          </a:ln>
        </p:spPr>
      </p:pic>
      <p:pic>
        <p:nvPicPr>
          <p:cNvPr id="428" name="Google Shape;428;p38"/>
          <p:cNvPicPr preferRelativeResize="0"/>
          <p:nvPr/>
        </p:nvPicPr>
        <p:blipFill>
          <a:blip r:embed="rId4">
            <a:alphaModFix/>
          </a:blip>
          <a:stretch>
            <a:fillRect/>
          </a:stretch>
        </p:blipFill>
        <p:spPr>
          <a:xfrm>
            <a:off x="2549275" y="258225"/>
            <a:ext cx="505175" cy="720725"/>
          </a:xfrm>
          <a:prstGeom prst="rect">
            <a:avLst/>
          </a:prstGeom>
          <a:noFill/>
          <a:ln>
            <a:noFill/>
          </a:ln>
        </p:spPr>
      </p:pic>
      <p:pic>
        <p:nvPicPr>
          <p:cNvPr id="429" name="Google Shape;429;p38"/>
          <p:cNvPicPr preferRelativeResize="0"/>
          <p:nvPr/>
        </p:nvPicPr>
        <p:blipFill>
          <a:blip r:embed="rId4">
            <a:alphaModFix/>
          </a:blip>
          <a:stretch>
            <a:fillRect/>
          </a:stretch>
        </p:blipFill>
        <p:spPr>
          <a:xfrm>
            <a:off x="4487700" y="325400"/>
            <a:ext cx="505175" cy="720725"/>
          </a:xfrm>
          <a:prstGeom prst="rect">
            <a:avLst/>
          </a:prstGeom>
          <a:noFill/>
          <a:ln>
            <a:noFill/>
          </a:ln>
        </p:spPr>
      </p:pic>
      <p:pic>
        <p:nvPicPr>
          <p:cNvPr id="430" name="Google Shape;430;p38"/>
          <p:cNvPicPr preferRelativeResize="0"/>
          <p:nvPr/>
        </p:nvPicPr>
        <p:blipFill rotWithShape="1">
          <a:blip r:embed="rId4">
            <a:alphaModFix/>
          </a:blip>
          <a:srcRect b="279" l="7580" r="-7580" t="-280"/>
          <a:stretch/>
        </p:blipFill>
        <p:spPr>
          <a:xfrm rot="181310">
            <a:off x="6173175" y="338225"/>
            <a:ext cx="505175" cy="720725"/>
          </a:xfrm>
          <a:prstGeom prst="rect">
            <a:avLst/>
          </a:prstGeom>
          <a:noFill/>
          <a:ln>
            <a:noFill/>
          </a:ln>
        </p:spPr>
      </p:pic>
      <p:pic>
        <p:nvPicPr>
          <p:cNvPr id="431" name="Google Shape;431;p38"/>
          <p:cNvPicPr preferRelativeResize="0"/>
          <p:nvPr/>
        </p:nvPicPr>
        <p:blipFill>
          <a:blip r:embed="rId4">
            <a:alphaModFix/>
          </a:blip>
          <a:stretch>
            <a:fillRect/>
          </a:stretch>
        </p:blipFill>
        <p:spPr>
          <a:xfrm>
            <a:off x="7529075" y="351050"/>
            <a:ext cx="505175" cy="720725"/>
          </a:xfrm>
          <a:prstGeom prst="rect">
            <a:avLst/>
          </a:prstGeom>
          <a:noFill/>
          <a:ln>
            <a:noFill/>
          </a:ln>
        </p:spPr>
      </p:pic>
      <p:pic>
        <p:nvPicPr>
          <p:cNvPr id="432" name="Google Shape;432;p38"/>
          <p:cNvPicPr preferRelativeResize="0"/>
          <p:nvPr/>
        </p:nvPicPr>
        <p:blipFill>
          <a:blip r:embed="rId4">
            <a:alphaModFix/>
          </a:blip>
          <a:stretch>
            <a:fillRect/>
          </a:stretch>
        </p:blipFill>
        <p:spPr>
          <a:xfrm>
            <a:off x="5918425" y="1288500"/>
            <a:ext cx="574200" cy="819199"/>
          </a:xfrm>
          <a:prstGeom prst="rect">
            <a:avLst/>
          </a:prstGeom>
          <a:noFill/>
          <a:ln>
            <a:noFill/>
          </a:ln>
        </p:spPr>
      </p:pic>
      <p:pic>
        <p:nvPicPr>
          <p:cNvPr id="433" name="Google Shape;433;p38"/>
          <p:cNvPicPr preferRelativeResize="0"/>
          <p:nvPr/>
        </p:nvPicPr>
        <p:blipFill>
          <a:blip r:embed="rId4">
            <a:alphaModFix/>
          </a:blip>
          <a:stretch>
            <a:fillRect/>
          </a:stretch>
        </p:blipFill>
        <p:spPr>
          <a:xfrm>
            <a:off x="4415075" y="1218600"/>
            <a:ext cx="505175" cy="720725"/>
          </a:xfrm>
          <a:prstGeom prst="rect">
            <a:avLst/>
          </a:prstGeom>
          <a:noFill/>
          <a:ln>
            <a:noFill/>
          </a:ln>
        </p:spPr>
      </p:pic>
      <p:pic>
        <p:nvPicPr>
          <p:cNvPr id="434" name="Google Shape;434;p38"/>
          <p:cNvPicPr preferRelativeResize="0"/>
          <p:nvPr/>
        </p:nvPicPr>
        <p:blipFill>
          <a:blip r:embed="rId4">
            <a:alphaModFix/>
          </a:blip>
          <a:stretch>
            <a:fillRect/>
          </a:stretch>
        </p:blipFill>
        <p:spPr>
          <a:xfrm>
            <a:off x="2758450" y="1424675"/>
            <a:ext cx="505175" cy="720725"/>
          </a:xfrm>
          <a:prstGeom prst="rect">
            <a:avLst/>
          </a:prstGeom>
          <a:noFill/>
          <a:ln>
            <a:noFill/>
          </a:ln>
        </p:spPr>
      </p:pic>
      <p:pic>
        <p:nvPicPr>
          <p:cNvPr id="435" name="Google Shape;435;p38"/>
          <p:cNvPicPr preferRelativeResize="0"/>
          <p:nvPr/>
        </p:nvPicPr>
        <p:blipFill>
          <a:blip r:embed="rId4">
            <a:alphaModFix/>
          </a:blip>
          <a:stretch>
            <a:fillRect/>
          </a:stretch>
        </p:blipFill>
        <p:spPr>
          <a:xfrm>
            <a:off x="1057888" y="1218610"/>
            <a:ext cx="622900" cy="888700"/>
          </a:xfrm>
          <a:prstGeom prst="rect">
            <a:avLst/>
          </a:prstGeom>
          <a:noFill/>
          <a:ln>
            <a:noFill/>
          </a:ln>
        </p:spPr>
      </p:pic>
      <p:pic>
        <p:nvPicPr>
          <p:cNvPr id="436" name="Google Shape;436;p38"/>
          <p:cNvPicPr preferRelativeResize="0"/>
          <p:nvPr/>
        </p:nvPicPr>
        <p:blipFill>
          <a:blip r:embed="rId4">
            <a:alphaModFix/>
          </a:blip>
          <a:stretch>
            <a:fillRect/>
          </a:stretch>
        </p:blipFill>
        <p:spPr>
          <a:xfrm>
            <a:off x="7616500" y="1372763"/>
            <a:ext cx="456075" cy="650674"/>
          </a:xfrm>
          <a:prstGeom prst="rect">
            <a:avLst/>
          </a:prstGeom>
          <a:noFill/>
          <a:ln>
            <a:noFill/>
          </a:ln>
        </p:spPr>
      </p:pic>
      <p:pic>
        <p:nvPicPr>
          <p:cNvPr id="437" name="Google Shape;437;p38"/>
          <p:cNvPicPr preferRelativeResize="0"/>
          <p:nvPr/>
        </p:nvPicPr>
        <p:blipFill>
          <a:blip r:embed="rId4">
            <a:alphaModFix/>
          </a:blip>
          <a:stretch>
            <a:fillRect/>
          </a:stretch>
        </p:blipFill>
        <p:spPr>
          <a:xfrm>
            <a:off x="7591950" y="2176087"/>
            <a:ext cx="505175" cy="720725"/>
          </a:xfrm>
          <a:prstGeom prst="rect">
            <a:avLst/>
          </a:prstGeom>
          <a:noFill/>
          <a:ln>
            <a:noFill/>
          </a:ln>
        </p:spPr>
      </p:pic>
      <p:pic>
        <p:nvPicPr>
          <p:cNvPr id="438" name="Google Shape;438;p38"/>
          <p:cNvPicPr preferRelativeResize="0"/>
          <p:nvPr/>
        </p:nvPicPr>
        <p:blipFill>
          <a:blip r:embed="rId4">
            <a:alphaModFix/>
          </a:blip>
          <a:stretch>
            <a:fillRect/>
          </a:stretch>
        </p:blipFill>
        <p:spPr>
          <a:xfrm>
            <a:off x="5952938" y="2371550"/>
            <a:ext cx="505175" cy="720725"/>
          </a:xfrm>
          <a:prstGeom prst="rect">
            <a:avLst/>
          </a:prstGeom>
          <a:noFill/>
          <a:ln>
            <a:noFill/>
          </a:ln>
        </p:spPr>
      </p:pic>
      <p:pic>
        <p:nvPicPr>
          <p:cNvPr id="439" name="Google Shape;439;p38"/>
          <p:cNvPicPr preferRelativeResize="0"/>
          <p:nvPr/>
        </p:nvPicPr>
        <p:blipFill>
          <a:blip r:embed="rId4">
            <a:alphaModFix/>
          </a:blip>
          <a:stretch>
            <a:fillRect/>
          </a:stretch>
        </p:blipFill>
        <p:spPr>
          <a:xfrm>
            <a:off x="7529075" y="3267475"/>
            <a:ext cx="505175" cy="720725"/>
          </a:xfrm>
          <a:prstGeom prst="rect">
            <a:avLst/>
          </a:prstGeom>
          <a:noFill/>
          <a:ln>
            <a:noFill/>
          </a:ln>
        </p:spPr>
      </p:pic>
      <p:pic>
        <p:nvPicPr>
          <p:cNvPr id="440" name="Google Shape;440;p38"/>
          <p:cNvPicPr preferRelativeResize="0"/>
          <p:nvPr/>
        </p:nvPicPr>
        <p:blipFill>
          <a:blip r:embed="rId4">
            <a:alphaModFix/>
          </a:blip>
          <a:stretch>
            <a:fillRect/>
          </a:stretch>
        </p:blipFill>
        <p:spPr>
          <a:xfrm>
            <a:off x="4415075" y="2293075"/>
            <a:ext cx="505175" cy="720725"/>
          </a:xfrm>
          <a:prstGeom prst="rect">
            <a:avLst/>
          </a:prstGeom>
          <a:noFill/>
          <a:ln>
            <a:noFill/>
          </a:ln>
        </p:spPr>
      </p:pic>
      <p:pic>
        <p:nvPicPr>
          <p:cNvPr id="441" name="Google Shape;441;p38"/>
          <p:cNvPicPr preferRelativeResize="0"/>
          <p:nvPr/>
        </p:nvPicPr>
        <p:blipFill>
          <a:blip r:embed="rId4">
            <a:alphaModFix/>
          </a:blip>
          <a:stretch>
            <a:fillRect/>
          </a:stretch>
        </p:blipFill>
        <p:spPr>
          <a:xfrm>
            <a:off x="5952950" y="3267475"/>
            <a:ext cx="505175" cy="720725"/>
          </a:xfrm>
          <a:prstGeom prst="rect">
            <a:avLst/>
          </a:prstGeom>
          <a:noFill/>
          <a:ln>
            <a:noFill/>
          </a:ln>
        </p:spPr>
      </p:pic>
      <p:pic>
        <p:nvPicPr>
          <p:cNvPr id="442" name="Google Shape;442;p38"/>
          <p:cNvPicPr preferRelativeResize="0"/>
          <p:nvPr/>
        </p:nvPicPr>
        <p:blipFill>
          <a:blip r:embed="rId4">
            <a:alphaModFix/>
          </a:blip>
          <a:stretch>
            <a:fillRect/>
          </a:stretch>
        </p:blipFill>
        <p:spPr>
          <a:xfrm>
            <a:off x="4362213" y="3183150"/>
            <a:ext cx="419575" cy="598600"/>
          </a:xfrm>
          <a:prstGeom prst="rect">
            <a:avLst/>
          </a:prstGeom>
          <a:noFill/>
          <a:ln>
            <a:noFill/>
          </a:ln>
        </p:spPr>
      </p:pic>
      <p:pic>
        <p:nvPicPr>
          <p:cNvPr id="443" name="Google Shape;443;p38"/>
          <p:cNvPicPr preferRelativeResize="0"/>
          <p:nvPr/>
        </p:nvPicPr>
        <p:blipFill>
          <a:blip r:embed="rId4">
            <a:alphaModFix/>
          </a:blip>
          <a:stretch>
            <a:fillRect/>
          </a:stretch>
        </p:blipFill>
        <p:spPr>
          <a:xfrm>
            <a:off x="2758450" y="3183150"/>
            <a:ext cx="505175" cy="720725"/>
          </a:xfrm>
          <a:prstGeom prst="rect">
            <a:avLst/>
          </a:prstGeom>
          <a:noFill/>
          <a:ln>
            <a:noFill/>
          </a:ln>
        </p:spPr>
      </p:pic>
      <p:pic>
        <p:nvPicPr>
          <p:cNvPr id="444" name="Google Shape;444;p38"/>
          <p:cNvPicPr preferRelativeResize="0"/>
          <p:nvPr/>
        </p:nvPicPr>
        <p:blipFill>
          <a:blip r:embed="rId4">
            <a:alphaModFix/>
          </a:blip>
          <a:stretch>
            <a:fillRect/>
          </a:stretch>
        </p:blipFill>
        <p:spPr>
          <a:xfrm>
            <a:off x="1154675" y="3267475"/>
            <a:ext cx="505175" cy="720725"/>
          </a:xfrm>
          <a:prstGeom prst="rect">
            <a:avLst/>
          </a:prstGeom>
          <a:noFill/>
          <a:ln>
            <a:noFill/>
          </a:ln>
        </p:spPr>
      </p:pic>
      <p:pic>
        <p:nvPicPr>
          <p:cNvPr id="445" name="Google Shape;445;p38"/>
          <p:cNvPicPr preferRelativeResize="0"/>
          <p:nvPr/>
        </p:nvPicPr>
        <p:blipFill>
          <a:blip r:embed="rId4">
            <a:alphaModFix/>
          </a:blip>
          <a:stretch>
            <a:fillRect/>
          </a:stretch>
        </p:blipFill>
        <p:spPr>
          <a:xfrm>
            <a:off x="7591950" y="4166550"/>
            <a:ext cx="505175" cy="720725"/>
          </a:xfrm>
          <a:prstGeom prst="rect">
            <a:avLst/>
          </a:prstGeom>
          <a:noFill/>
          <a:ln>
            <a:noFill/>
          </a:ln>
        </p:spPr>
      </p:pic>
      <p:pic>
        <p:nvPicPr>
          <p:cNvPr id="446" name="Google Shape;446;p38"/>
          <p:cNvPicPr preferRelativeResize="0"/>
          <p:nvPr/>
        </p:nvPicPr>
        <p:blipFill>
          <a:blip r:embed="rId4">
            <a:alphaModFix/>
          </a:blip>
          <a:stretch>
            <a:fillRect/>
          </a:stretch>
        </p:blipFill>
        <p:spPr>
          <a:xfrm>
            <a:off x="5995763" y="4392050"/>
            <a:ext cx="419550" cy="598565"/>
          </a:xfrm>
          <a:prstGeom prst="rect">
            <a:avLst/>
          </a:prstGeom>
          <a:noFill/>
          <a:ln>
            <a:noFill/>
          </a:ln>
        </p:spPr>
      </p:pic>
      <p:pic>
        <p:nvPicPr>
          <p:cNvPr id="447" name="Google Shape;447;p38"/>
          <p:cNvPicPr preferRelativeResize="0"/>
          <p:nvPr/>
        </p:nvPicPr>
        <p:blipFill>
          <a:blip r:embed="rId4">
            <a:alphaModFix/>
          </a:blip>
          <a:stretch>
            <a:fillRect/>
          </a:stretch>
        </p:blipFill>
        <p:spPr>
          <a:xfrm>
            <a:off x="4399600" y="4335175"/>
            <a:ext cx="419550" cy="598565"/>
          </a:xfrm>
          <a:prstGeom prst="rect">
            <a:avLst/>
          </a:prstGeom>
          <a:noFill/>
          <a:ln>
            <a:noFill/>
          </a:ln>
        </p:spPr>
      </p:pic>
      <p:pic>
        <p:nvPicPr>
          <p:cNvPr id="448" name="Google Shape;448;p38"/>
          <p:cNvPicPr preferRelativeResize="0"/>
          <p:nvPr/>
        </p:nvPicPr>
        <p:blipFill>
          <a:blip r:embed="rId4">
            <a:alphaModFix/>
          </a:blip>
          <a:stretch>
            <a:fillRect/>
          </a:stretch>
        </p:blipFill>
        <p:spPr>
          <a:xfrm>
            <a:off x="2758450" y="4274100"/>
            <a:ext cx="505175" cy="720725"/>
          </a:xfrm>
          <a:prstGeom prst="rect">
            <a:avLst/>
          </a:prstGeom>
          <a:noFill/>
          <a:ln>
            <a:noFill/>
          </a:ln>
        </p:spPr>
      </p:pic>
      <p:pic>
        <p:nvPicPr>
          <p:cNvPr id="449" name="Google Shape;449;p38"/>
          <p:cNvPicPr preferRelativeResize="0"/>
          <p:nvPr/>
        </p:nvPicPr>
        <p:blipFill>
          <a:blip r:embed="rId4">
            <a:alphaModFix/>
          </a:blip>
          <a:stretch>
            <a:fillRect/>
          </a:stretch>
        </p:blipFill>
        <p:spPr>
          <a:xfrm>
            <a:off x="1117300" y="4392050"/>
            <a:ext cx="505175" cy="720725"/>
          </a:xfrm>
          <a:prstGeom prst="rect">
            <a:avLst/>
          </a:prstGeom>
          <a:noFill/>
          <a:ln>
            <a:noFill/>
          </a:ln>
        </p:spPr>
      </p:pic>
      <p:pic>
        <p:nvPicPr>
          <p:cNvPr id="450" name="Google Shape;450;p38"/>
          <p:cNvPicPr preferRelativeResize="0"/>
          <p:nvPr/>
        </p:nvPicPr>
        <p:blipFill>
          <a:blip r:embed="rId4">
            <a:alphaModFix/>
          </a:blip>
          <a:stretch>
            <a:fillRect/>
          </a:stretch>
        </p:blipFill>
        <p:spPr>
          <a:xfrm>
            <a:off x="2720125" y="2211387"/>
            <a:ext cx="505175" cy="720725"/>
          </a:xfrm>
          <a:prstGeom prst="rect">
            <a:avLst/>
          </a:prstGeom>
          <a:noFill/>
          <a:ln>
            <a:noFill/>
          </a:ln>
        </p:spPr>
      </p:pic>
      <p:pic>
        <p:nvPicPr>
          <p:cNvPr id="451" name="Google Shape;451;p38"/>
          <p:cNvPicPr preferRelativeResize="0"/>
          <p:nvPr/>
        </p:nvPicPr>
        <p:blipFill>
          <a:blip r:embed="rId4">
            <a:alphaModFix/>
          </a:blip>
          <a:stretch>
            <a:fillRect/>
          </a:stretch>
        </p:blipFill>
        <p:spPr>
          <a:xfrm>
            <a:off x="1160113" y="2346950"/>
            <a:ext cx="419550" cy="5985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7" name="Google Shape;457;p39"/>
          <p:cNvSpPr txBox="1"/>
          <p:nvPr>
            <p:ph idx="4294967295" type="body"/>
          </p:nvPr>
        </p:nvSpPr>
        <p:spPr>
          <a:xfrm>
            <a:off x="601725" y="1223350"/>
            <a:ext cx="5333400" cy="30030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b="1" lang="es" sz="2400">
                <a:solidFill>
                  <a:srgbClr val="000000"/>
                </a:solidFill>
              </a:rPr>
              <a:t>ScreenShare </a:t>
            </a:r>
            <a:endParaRPr b="1" sz="2400">
              <a:solidFill>
                <a:srgbClr val="000000"/>
              </a:solidFill>
            </a:endParaRPr>
          </a:p>
          <a:p>
            <a:pPr indent="-381000" lvl="0" marL="457200" rtl="0" algn="l">
              <a:lnSpc>
                <a:spcPct val="100000"/>
              </a:lnSpc>
              <a:spcBef>
                <a:spcPts val="1600"/>
              </a:spcBef>
              <a:spcAft>
                <a:spcPts val="0"/>
              </a:spcAft>
              <a:buClr>
                <a:srgbClr val="000000"/>
              </a:buClr>
              <a:buSzPts val="2400"/>
              <a:buChar char="●"/>
            </a:pPr>
            <a:r>
              <a:rPr b="1" lang="es" sz="2400">
                <a:solidFill>
                  <a:srgbClr val="000000"/>
                </a:solidFill>
              </a:rPr>
              <a:t>Waiting room (default)</a:t>
            </a:r>
            <a:endParaRPr b="1" sz="2400">
              <a:solidFill>
                <a:srgbClr val="000000"/>
              </a:solidFill>
            </a:endParaRPr>
          </a:p>
          <a:p>
            <a:pPr indent="-381000" lvl="0" marL="457200" rtl="0" algn="l">
              <a:lnSpc>
                <a:spcPct val="100000"/>
              </a:lnSpc>
              <a:spcBef>
                <a:spcPts val="1600"/>
              </a:spcBef>
              <a:spcAft>
                <a:spcPts val="0"/>
              </a:spcAft>
              <a:buClr>
                <a:srgbClr val="000000"/>
              </a:buClr>
              <a:buSzPts val="2400"/>
              <a:buChar char="●"/>
            </a:pPr>
            <a:r>
              <a:rPr b="1" lang="es" sz="2400">
                <a:solidFill>
                  <a:srgbClr val="000000"/>
                </a:solidFill>
              </a:rPr>
              <a:t>Chat (direct/all)</a:t>
            </a:r>
            <a:endParaRPr b="1" sz="2400">
              <a:solidFill>
                <a:srgbClr val="000000"/>
              </a:solidFill>
            </a:endParaRPr>
          </a:p>
          <a:p>
            <a:pPr indent="-381000" lvl="0" marL="457200" rtl="0" algn="l">
              <a:lnSpc>
                <a:spcPct val="100000"/>
              </a:lnSpc>
              <a:spcBef>
                <a:spcPts val="1600"/>
              </a:spcBef>
              <a:spcAft>
                <a:spcPts val="0"/>
              </a:spcAft>
              <a:buClr>
                <a:srgbClr val="000000"/>
              </a:buClr>
              <a:buSzPts val="2400"/>
              <a:buChar char="●"/>
            </a:pPr>
            <a:r>
              <a:rPr b="1" lang="es" sz="2400">
                <a:solidFill>
                  <a:srgbClr val="000000"/>
                </a:solidFill>
              </a:rPr>
              <a:t>Multiple Device connection</a:t>
            </a:r>
            <a:endParaRPr b="1" sz="2400">
              <a:solidFill>
                <a:srgbClr val="000000"/>
              </a:solidFill>
            </a:endParaRPr>
          </a:p>
          <a:p>
            <a:pPr indent="-381000" lvl="0" marL="457200" rtl="0" algn="l">
              <a:lnSpc>
                <a:spcPct val="100000"/>
              </a:lnSpc>
              <a:spcBef>
                <a:spcPts val="1600"/>
              </a:spcBef>
              <a:spcAft>
                <a:spcPts val="1600"/>
              </a:spcAft>
              <a:buClr>
                <a:srgbClr val="000000"/>
              </a:buClr>
              <a:buSzPts val="2400"/>
              <a:buChar char="●"/>
            </a:pPr>
            <a:r>
              <a:rPr b="1" lang="es" sz="2400">
                <a:solidFill>
                  <a:srgbClr val="000000"/>
                </a:solidFill>
              </a:rPr>
              <a:t>Polling</a:t>
            </a:r>
            <a:endParaRPr b="1" sz="2400">
              <a:solidFill>
                <a:srgbClr val="000000"/>
              </a:solidFill>
            </a:endParaRPr>
          </a:p>
        </p:txBody>
      </p:sp>
      <p:sp>
        <p:nvSpPr>
          <p:cNvPr id="458" name="Google Shape;458;p39"/>
          <p:cNvSpPr txBox="1"/>
          <p:nvPr/>
        </p:nvSpPr>
        <p:spPr>
          <a:xfrm>
            <a:off x="1852025" y="210800"/>
            <a:ext cx="25395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Features</a:t>
            </a:r>
            <a:endParaRPr b="1" sz="4300" u="sng">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40"/>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464" name="Google Shape;464;p40"/>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465" name="Google Shape;465;p40"/>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466" name="Google Shape;466;p40"/>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467" name="Google Shape;467;p40"/>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468" name="Google Shape;468;p40"/>
          <p:cNvPicPr preferRelativeResize="0"/>
          <p:nvPr/>
        </p:nvPicPr>
        <p:blipFill>
          <a:blip r:embed="rId7">
            <a:alphaModFix/>
          </a:blip>
          <a:stretch>
            <a:fillRect/>
          </a:stretch>
        </p:blipFill>
        <p:spPr>
          <a:xfrm>
            <a:off x="0" y="0"/>
            <a:ext cx="5017026"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41"/>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474" name="Google Shape;474;p41"/>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475" name="Google Shape;475;p41"/>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476" name="Google Shape;476;p41"/>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477" name="Google Shape;477;p41"/>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478" name="Google Shape;478;p41"/>
          <p:cNvPicPr preferRelativeResize="0"/>
          <p:nvPr/>
        </p:nvPicPr>
        <p:blipFill>
          <a:blip r:embed="rId7">
            <a:alphaModFix/>
          </a:blip>
          <a:stretch>
            <a:fillRect/>
          </a:stretch>
        </p:blipFill>
        <p:spPr>
          <a:xfrm>
            <a:off x="0" y="0"/>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 name="Google Shape;82;p15"/>
          <p:cNvSpPr txBox="1"/>
          <p:nvPr/>
        </p:nvSpPr>
        <p:spPr>
          <a:xfrm>
            <a:off x="126975" y="148675"/>
            <a:ext cx="63744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200" u="sng">
                <a:latin typeface="Roboto"/>
                <a:ea typeface="Roboto"/>
                <a:cs typeface="Roboto"/>
                <a:sym typeface="Roboto"/>
              </a:rPr>
              <a:t>CONOCER A NUESTRO ENEMIGO</a:t>
            </a:r>
            <a:endParaRPr b="1" sz="3200" u="sng">
              <a:latin typeface="Roboto"/>
              <a:ea typeface="Roboto"/>
              <a:cs typeface="Roboto"/>
              <a:sym typeface="Roboto"/>
            </a:endParaRPr>
          </a:p>
        </p:txBody>
      </p:sp>
      <p:sp>
        <p:nvSpPr>
          <p:cNvPr id="83" name="Google Shape;83;p15"/>
          <p:cNvSpPr txBox="1"/>
          <p:nvPr/>
        </p:nvSpPr>
        <p:spPr>
          <a:xfrm>
            <a:off x="1906675" y="1195275"/>
            <a:ext cx="3612000" cy="3322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200000"/>
              </a:lnSpc>
              <a:spcBef>
                <a:spcPts val="0"/>
              </a:spcBef>
              <a:spcAft>
                <a:spcPts val="1600"/>
              </a:spcAft>
              <a:buNone/>
            </a:pPr>
            <a:r>
              <a:t/>
            </a:r>
            <a:endParaRPr b="1" sz="1800">
              <a:solidFill>
                <a:srgbClr val="434343"/>
              </a:solidFill>
            </a:endParaRPr>
          </a:p>
        </p:txBody>
      </p:sp>
      <p:sp>
        <p:nvSpPr>
          <p:cNvPr id="84" name="Google Shape;84;p15"/>
          <p:cNvSpPr txBox="1"/>
          <p:nvPr/>
        </p:nvSpPr>
        <p:spPr>
          <a:xfrm>
            <a:off x="1906625" y="1195275"/>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Definir necesidades</a:t>
            </a:r>
            <a:endParaRPr b="1" sz="2200">
              <a:latin typeface="Roboto"/>
              <a:ea typeface="Roboto"/>
              <a:cs typeface="Roboto"/>
              <a:sym typeface="Roboto"/>
            </a:endParaRPr>
          </a:p>
        </p:txBody>
      </p:sp>
      <p:sp>
        <p:nvSpPr>
          <p:cNvPr id="85" name="Google Shape;85;p15"/>
          <p:cNvSpPr txBox="1"/>
          <p:nvPr/>
        </p:nvSpPr>
        <p:spPr>
          <a:xfrm>
            <a:off x="1906675" y="1746075"/>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Evaluar opciones</a:t>
            </a:r>
            <a:endParaRPr b="1" sz="2200">
              <a:latin typeface="Roboto"/>
              <a:ea typeface="Roboto"/>
              <a:cs typeface="Roboto"/>
              <a:sym typeface="Roboto"/>
            </a:endParaRPr>
          </a:p>
        </p:txBody>
      </p:sp>
      <p:sp>
        <p:nvSpPr>
          <p:cNvPr id="86" name="Google Shape;86;p15"/>
          <p:cNvSpPr txBox="1"/>
          <p:nvPr/>
        </p:nvSpPr>
        <p:spPr>
          <a:xfrm>
            <a:off x="1906625" y="2296350"/>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Testear funcionalidad</a:t>
            </a:r>
            <a:endParaRPr b="1" sz="2200">
              <a:latin typeface="Roboto"/>
              <a:ea typeface="Roboto"/>
              <a:cs typeface="Roboto"/>
              <a:sym typeface="Roboto"/>
            </a:endParaRPr>
          </a:p>
        </p:txBody>
      </p:sp>
      <p:sp>
        <p:nvSpPr>
          <p:cNvPr id="87" name="Google Shape;87;p15"/>
          <p:cNvSpPr txBox="1"/>
          <p:nvPr/>
        </p:nvSpPr>
        <p:spPr>
          <a:xfrm>
            <a:off x="1906625" y="2847150"/>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Comparar Performance</a:t>
            </a:r>
            <a:endParaRPr b="1" sz="2200">
              <a:latin typeface="Roboto"/>
              <a:ea typeface="Roboto"/>
              <a:cs typeface="Roboto"/>
              <a:sym typeface="Roboto"/>
            </a:endParaRPr>
          </a:p>
        </p:txBody>
      </p:sp>
      <p:sp>
        <p:nvSpPr>
          <p:cNvPr id="88" name="Google Shape;88;p15"/>
          <p:cNvSpPr txBox="1"/>
          <p:nvPr/>
        </p:nvSpPr>
        <p:spPr>
          <a:xfrm>
            <a:off x="1906625" y="3397425"/>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Integrar Solución</a:t>
            </a:r>
            <a:endParaRPr b="1" sz="2200">
              <a:latin typeface="Roboto"/>
              <a:ea typeface="Roboto"/>
              <a:cs typeface="Roboto"/>
              <a:sym typeface="Roboto"/>
            </a:endParaRPr>
          </a:p>
        </p:txBody>
      </p:sp>
      <p:sp>
        <p:nvSpPr>
          <p:cNvPr id="89" name="Google Shape;89;p15"/>
          <p:cNvSpPr txBox="1"/>
          <p:nvPr/>
        </p:nvSpPr>
        <p:spPr>
          <a:xfrm>
            <a:off x="1906675" y="3948225"/>
            <a:ext cx="3612000" cy="55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b="1" lang="es" sz="2200">
                <a:latin typeface="Roboto"/>
                <a:ea typeface="Roboto"/>
                <a:cs typeface="Roboto"/>
                <a:sym typeface="Roboto"/>
              </a:rPr>
              <a:t>Customizar</a:t>
            </a:r>
            <a:endParaRPr b="1" sz="2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43"/>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488" name="Google Shape;488;p43"/>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489" name="Google Shape;489;p43"/>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490" name="Google Shape;490;p43"/>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491" name="Google Shape;491;p43"/>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492" name="Google Shape;492;p43"/>
          <p:cNvPicPr preferRelativeResize="0"/>
          <p:nvPr/>
        </p:nvPicPr>
        <p:blipFill>
          <a:blip r:embed="rId7">
            <a:alphaModFix/>
          </a:blip>
          <a:stretch>
            <a:fillRect/>
          </a:stretch>
        </p:blipFill>
        <p:spPr>
          <a:xfrm>
            <a:off x="-5" y="0"/>
            <a:ext cx="402881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44"/>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498" name="Google Shape;498;p44"/>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499" name="Google Shape;499;p44"/>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500" name="Google Shape;500;p44"/>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501" name="Google Shape;501;p44"/>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502" name="Google Shape;502;p44"/>
          <p:cNvPicPr preferRelativeResize="0"/>
          <p:nvPr/>
        </p:nvPicPr>
        <p:blipFill>
          <a:blip r:embed="rId7">
            <a:alphaModFix/>
          </a:blip>
          <a:stretch>
            <a:fillRect/>
          </a:stretch>
        </p:blipFill>
        <p:spPr>
          <a:xfrm>
            <a:off x="1224625"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1000"/>
                                        <p:tgtEl>
                                          <p:spTgt spid="502"/>
                                        </p:tgtEl>
                                        <p:attrNameLst>
                                          <p:attrName>ppt_w</p:attrName>
                                        </p:attrNameLst>
                                      </p:cBhvr>
                                      <p:tavLst>
                                        <p:tav fmla="" tm="0">
                                          <p:val>
                                            <p:strVal val="0"/>
                                          </p:val>
                                        </p:tav>
                                        <p:tav fmla="" tm="100000">
                                          <p:val>
                                            <p:strVal val="#ppt_w"/>
                                          </p:val>
                                        </p:tav>
                                      </p:tavLst>
                                    </p:anim>
                                    <p:anim calcmode="lin" valueType="num">
                                      <p:cBhvr additive="base">
                                        <p:cTn dur="1000"/>
                                        <p:tgtEl>
                                          <p:spTgt spid="5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pic>
        <p:nvPicPr>
          <p:cNvPr id="507" name="Google Shape;507;p45"/>
          <p:cNvPicPr preferRelativeResize="0"/>
          <p:nvPr/>
        </p:nvPicPr>
        <p:blipFill>
          <a:blip r:embed="rId4">
            <a:alphaModFix/>
          </a:blip>
          <a:stretch>
            <a:fillRect/>
          </a:stretch>
        </p:blipFill>
        <p:spPr>
          <a:xfrm>
            <a:off x="967375" y="1261250"/>
            <a:ext cx="301800" cy="430575"/>
          </a:xfrm>
          <a:prstGeom prst="rect">
            <a:avLst/>
          </a:prstGeom>
          <a:noFill/>
          <a:ln>
            <a:noFill/>
          </a:ln>
        </p:spPr>
      </p:pic>
      <p:pic>
        <p:nvPicPr>
          <p:cNvPr id="508" name="Google Shape;508;p45"/>
          <p:cNvPicPr preferRelativeResize="0"/>
          <p:nvPr/>
        </p:nvPicPr>
        <p:blipFill>
          <a:blip r:embed="rId4">
            <a:alphaModFix/>
          </a:blip>
          <a:stretch>
            <a:fillRect/>
          </a:stretch>
        </p:blipFill>
        <p:spPr>
          <a:xfrm>
            <a:off x="3206350" y="1543200"/>
            <a:ext cx="379525" cy="541475"/>
          </a:xfrm>
          <a:prstGeom prst="rect">
            <a:avLst/>
          </a:prstGeom>
          <a:noFill/>
          <a:ln>
            <a:noFill/>
          </a:ln>
        </p:spPr>
      </p:pic>
      <p:pic>
        <p:nvPicPr>
          <p:cNvPr id="509" name="Google Shape;509;p45"/>
          <p:cNvPicPr preferRelativeResize="0"/>
          <p:nvPr/>
        </p:nvPicPr>
        <p:blipFill>
          <a:blip r:embed="rId4">
            <a:alphaModFix/>
          </a:blip>
          <a:stretch>
            <a:fillRect/>
          </a:stretch>
        </p:blipFill>
        <p:spPr>
          <a:xfrm>
            <a:off x="3393375" y="971100"/>
            <a:ext cx="505175" cy="720725"/>
          </a:xfrm>
          <a:prstGeom prst="rect">
            <a:avLst/>
          </a:prstGeom>
          <a:noFill/>
          <a:ln>
            <a:noFill/>
          </a:ln>
        </p:spPr>
      </p:pic>
      <p:pic>
        <p:nvPicPr>
          <p:cNvPr id="510" name="Google Shape;510;p45"/>
          <p:cNvPicPr preferRelativeResize="0"/>
          <p:nvPr/>
        </p:nvPicPr>
        <p:blipFill>
          <a:blip r:embed="rId4">
            <a:alphaModFix/>
          </a:blip>
          <a:stretch>
            <a:fillRect/>
          </a:stretch>
        </p:blipFill>
        <p:spPr>
          <a:xfrm>
            <a:off x="5336025" y="1158550"/>
            <a:ext cx="649150" cy="926125"/>
          </a:xfrm>
          <a:prstGeom prst="rect">
            <a:avLst/>
          </a:prstGeom>
          <a:noFill/>
          <a:ln>
            <a:noFill/>
          </a:ln>
        </p:spPr>
      </p:pic>
      <p:pic>
        <p:nvPicPr>
          <p:cNvPr id="511" name="Google Shape;511;p45"/>
          <p:cNvPicPr preferRelativeResize="0"/>
          <p:nvPr/>
        </p:nvPicPr>
        <p:blipFill>
          <a:blip r:embed="rId4">
            <a:alphaModFix/>
          </a:blip>
          <a:stretch>
            <a:fillRect/>
          </a:stretch>
        </p:blipFill>
        <p:spPr>
          <a:xfrm>
            <a:off x="7789250" y="1261250"/>
            <a:ext cx="301800" cy="430575"/>
          </a:xfrm>
          <a:prstGeom prst="rect">
            <a:avLst/>
          </a:prstGeom>
          <a:noFill/>
          <a:ln>
            <a:noFill/>
          </a:ln>
        </p:spPr>
      </p:pic>
      <p:pic>
        <p:nvPicPr>
          <p:cNvPr id="512" name="Google Shape;512;p45"/>
          <p:cNvPicPr preferRelativeResize="0"/>
          <p:nvPr/>
        </p:nvPicPr>
        <p:blipFill>
          <a:blip r:embed="rId4">
            <a:alphaModFix/>
          </a:blip>
          <a:stretch>
            <a:fillRect/>
          </a:stretch>
        </p:blipFill>
        <p:spPr>
          <a:xfrm>
            <a:off x="874113" y="2491600"/>
            <a:ext cx="488325" cy="696702"/>
          </a:xfrm>
          <a:prstGeom prst="rect">
            <a:avLst/>
          </a:prstGeom>
          <a:noFill/>
          <a:ln>
            <a:noFill/>
          </a:ln>
        </p:spPr>
      </p:pic>
      <p:pic>
        <p:nvPicPr>
          <p:cNvPr id="513" name="Google Shape;513;p45"/>
          <p:cNvPicPr preferRelativeResize="0"/>
          <p:nvPr/>
        </p:nvPicPr>
        <p:blipFill>
          <a:blip r:embed="rId4">
            <a:alphaModFix/>
          </a:blip>
          <a:stretch>
            <a:fillRect/>
          </a:stretch>
        </p:blipFill>
        <p:spPr>
          <a:xfrm>
            <a:off x="5509700" y="3752100"/>
            <a:ext cx="301800" cy="430575"/>
          </a:xfrm>
          <a:prstGeom prst="rect">
            <a:avLst/>
          </a:prstGeom>
          <a:noFill/>
          <a:ln>
            <a:noFill/>
          </a:ln>
        </p:spPr>
      </p:pic>
      <p:pic>
        <p:nvPicPr>
          <p:cNvPr id="514" name="Google Shape;514;p45"/>
          <p:cNvPicPr preferRelativeResize="0"/>
          <p:nvPr/>
        </p:nvPicPr>
        <p:blipFill>
          <a:blip r:embed="rId4">
            <a:alphaModFix/>
          </a:blip>
          <a:stretch>
            <a:fillRect/>
          </a:stretch>
        </p:blipFill>
        <p:spPr>
          <a:xfrm>
            <a:off x="3206350" y="2211388"/>
            <a:ext cx="505175" cy="720728"/>
          </a:xfrm>
          <a:prstGeom prst="rect">
            <a:avLst/>
          </a:prstGeom>
          <a:noFill/>
          <a:ln>
            <a:noFill/>
          </a:ln>
        </p:spPr>
      </p:pic>
      <p:pic>
        <p:nvPicPr>
          <p:cNvPr id="515" name="Google Shape;515;p45"/>
          <p:cNvPicPr preferRelativeResize="0"/>
          <p:nvPr/>
        </p:nvPicPr>
        <p:blipFill>
          <a:blip r:embed="rId4">
            <a:alphaModFix/>
          </a:blip>
          <a:stretch>
            <a:fillRect/>
          </a:stretch>
        </p:blipFill>
        <p:spPr>
          <a:xfrm>
            <a:off x="5232600" y="2362400"/>
            <a:ext cx="578900" cy="825911"/>
          </a:xfrm>
          <a:prstGeom prst="rect">
            <a:avLst/>
          </a:prstGeom>
          <a:noFill/>
          <a:ln>
            <a:noFill/>
          </a:ln>
        </p:spPr>
      </p:pic>
      <p:pic>
        <p:nvPicPr>
          <p:cNvPr id="516" name="Google Shape;516;p45"/>
          <p:cNvPicPr preferRelativeResize="0"/>
          <p:nvPr/>
        </p:nvPicPr>
        <p:blipFill>
          <a:blip r:embed="rId4">
            <a:alphaModFix/>
          </a:blip>
          <a:stretch>
            <a:fillRect/>
          </a:stretch>
        </p:blipFill>
        <p:spPr>
          <a:xfrm rot="-571402">
            <a:off x="967375" y="3752100"/>
            <a:ext cx="301800" cy="430576"/>
          </a:xfrm>
          <a:prstGeom prst="rect">
            <a:avLst/>
          </a:prstGeom>
          <a:noFill/>
          <a:ln>
            <a:noFill/>
          </a:ln>
        </p:spPr>
      </p:pic>
      <p:pic>
        <p:nvPicPr>
          <p:cNvPr id="517" name="Google Shape;517;p45"/>
          <p:cNvPicPr preferRelativeResize="0"/>
          <p:nvPr/>
        </p:nvPicPr>
        <p:blipFill>
          <a:blip r:embed="rId4">
            <a:alphaModFix/>
          </a:blip>
          <a:stretch>
            <a:fillRect/>
          </a:stretch>
        </p:blipFill>
        <p:spPr>
          <a:xfrm>
            <a:off x="3025775" y="3752100"/>
            <a:ext cx="301800" cy="430575"/>
          </a:xfrm>
          <a:prstGeom prst="rect">
            <a:avLst/>
          </a:prstGeom>
          <a:noFill/>
          <a:ln>
            <a:noFill/>
          </a:ln>
        </p:spPr>
      </p:pic>
      <p:pic>
        <p:nvPicPr>
          <p:cNvPr id="518" name="Google Shape;518;p45"/>
          <p:cNvPicPr preferRelativeResize="0"/>
          <p:nvPr/>
        </p:nvPicPr>
        <p:blipFill>
          <a:blip r:embed="rId4">
            <a:alphaModFix/>
          </a:blip>
          <a:stretch>
            <a:fillRect/>
          </a:stretch>
        </p:blipFill>
        <p:spPr>
          <a:xfrm>
            <a:off x="3495063" y="3645700"/>
            <a:ext cx="301800" cy="430575"/>
          </a:xfrm>
          <a:prstGeom prst="rect">
            <a:avLst/>
          </a:prstGeom>
          <a:noFill/>
          <a:ln>
            <a:noFill/>
          </a:ln>
        </p:spPr>
      </p:pic>
      <p:pic>
        <p:nvPicPr>
          <p:cNvPr id="519" name="Google Shape;519;p45"/>
          <p:cNvPicPr preferRelativeResize="0"/>
          <p:nvPr/>
        </p:nvPicPr>
        <p:blipFill>
          <a:blip r:embed="rId4">
            <a:alphaModFix/>
          </a:blip>
          <a:stretch>
            <a:fillRect/>
          </a:stretch>
        </p:blipFill>
        <p:spPr>
          <a:xfrm>
            <a:off x="7524325" y="3448038"/>
            <a:ext cx="578900" cy="825911"/>
          </a:xfrm>
          <a:prstGeom prst="rect">
            <a:avLst/>
          </a:prstGeom>
          <a:noFill/>
          <a:ln>
            <a:noFill/>
          </a:ln>
        </p:spPr>
      </p:pic>
      <p:pic>
        <p:nvPicPr>
          <p:cNvPr id="520" name="Google Shape;520;p45"/>
          <p:cNvPicPr preferRelativeResize="0"/>
          <p:nvPr/>
        </p:nvPicPr>
        <p:blipFill>
          <a:blip r:embed="rId4">
            <a:alphaModFix/>
          </a:blip>
          <a:stretch>
            <a:fillRect/>
          </a:stretch>
        </p:blipFill>
        <p:spPr>
          <a:xfrm rot="185243">
            <a:off x="8425761" y="2281607"/>
            <a:ext cx="692155" cy="9874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46"/>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526" name="Google Shape;526;p46"/>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527" name="Google Shape;527;p46"/>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528" name="Google Shape;528;p46"/>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529" name="Google Shape;529;p46"/>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530" name="Google Shape;530;p46"/>
          <p:cNvPicPr preferRelativeResize="0"/>
          <p:nvPr/>
        </p:nvPicPr>
        <p:blipFill>
          <a:blip r:embed="rId7">
            <a:alphaModFix/>
          </a:blip>
          <a:stretch>
            <a:fillRect/>
          </a:stretch>
        </p:blipFill>
        <p:spPr>
          <a:xfrm>
            <a:off x="152400" y="152400"/>
            <a:ext cx="5163600" cy="4782269"/>
          </a:xfrm>
          <a:prstGeom prst="rect">
            <a:avLst/>
          </a:prstGeom>
          <a:noFill/>
          <a:ln>
            <a:noFill/>
          </a:ln>
        </p:spPr>
      </p:pic>
      <p:sp>
        <p:nvSpPr>
          <p:cNvPr id="531" name="Google Shape;531;p46"/>
          <p:cNvSpPr txBox="1"/>
          <p:nvPr/>
        </p:nvSpPr>
        <p:spPr>
          <a:xfrm>
            <a:off x="253575" y="412350"/>
            <a:ext cx="4985100" cy="3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latin typeface="Roboto"/>
                <a:ea typeface="Roboto"/>
                <a:cs typeface="Roboto"/>
                <a:sym typeface="Roboto"/>
              </a:rPr>
              <a:t>Se le puede configurar para que actué con JWT</a:t>
            </a:r>
            <a:endParaRPr b="1" sz="1900">
              <a:latin typeface="Roboto"/>
              <a:ea typeface="Roboto"/>
              <a:cs typeface="Roboto"/>
              <a:sym typeface="Roboto"/>
            </a:endParaRPr>
          </a:p>
          <a:p>
            <a:pPr indent="0" lvl="0" marL="0" rtl="0" algn="l">
              <a:spcBef>
                <a:spcPts val="0"/>
              </a:spcBef>
              <a:spcAft>
                <a:spcPts val="0"/>
              </a:spcAft>
              <a:buNone/>
            </a:pPr>
            <a:r>
              <a:t/>
            </a:r>
            <a:endParaRPr b="1" sz="1900">
              <a:latin typeface="Roboto"/>
              <a:ea typeface="Roboto"/>
              <a:cs typeface="Roboto"/>
              <a:sym typeface="Roboto"/>
            </a:endParaRPr>
          </a:p>
          <a:p>
            <a:pPr indent="0" lvl="0" marL="0" rtl="0" algn="l">
              <a:spcBef>
                <a:spcPts val="0"/>
              </a:spcBef>
              <a:spcAft>
                <a:spcPts val="0"/>
              </a:spcAft>
              <a:buNone/>
            </a:pPr>
            <a:r>
              <a:rPr b="1" lang="es" sz="1900">
                <a:latin typeface="Roboto"/>
                <a:ea typeface="Roboto"/>
                <a:cs typeface="Roboto"/>
                <a:sym typeface="Roboto"/>
              </a:rPr>
              <a:t>Tiene una Api que permite administrar  jitsi con cualquier app</a:t>
            </a:r>
            <a:endParaRPr b="1" sz="1900">
              <a:latin typeface="Roboto"/>
              <a:ea typeface="Roboto"/>
              <a:cs typeface="Roboto"/>
              <a:sym typeface="Roboto"/>
            </a:endParaRPr>
          </a:p>
          <a:p>
            <a:pPr indent="0" lvl="0" marL="0" rtl="0" algn="l">
              <a:spcBef>
                <a:spcPts val="0"/>
              </a:spcBef>
              <a:spcAft>
                <a:spcPts val="0"/>
              </a:spcAft>
              <a:buNone/>
            </a:pPr>
            <a:r>
              <a:t/>
            </a:r>
            <a:endParaRPr b="1" sz="1900">
              <a:latin typeface="Roboto"/>
              <a:ea typeface="Roboto"/>
              <a:cs typeface="Roboto"/>
              <a:sym typeface="Roboto"/>
            </a:endParaRPr>
          </a:p>
          <a:p>
            <a:pPr indent="0" lvl="0" marL="0" rtl="0" algn="l">
              <a:spcBef>
                <a:spcPts val="0"/>
              </a:spcBef>
              <a:spcAft>
                <a:spcPts val="0"/>
              </a:spcAft>
              <a:buNone/>
            </a:pPr>
            <a:r>
              <a:rPr b="1" lang="es" sz="1900">
                <a:latin typeface="Roboto"/>
                <a:ea typeface="Roboto"/>
                <a:cs typeface="Roboto"/>
                <a:sym typeface="Roboto"/>
              </a:rPr>
              <a:t>Se implementan features nuevas bastante seguido</a:t>
            </a:r>
            <a:endParaRPr b="1" sz="1900">
              <a:latin typeface="Roboto"/>
              <a:ea typeface="Roboto"/>
              <a:cs typeface="Roboto"/>
              <a:sym typeface="Roboto"/>
            </a:endParaRPr>
          </a:p>
          <a:p>
            <a:pPr indent="0" lvl="0" marL="0" rtl="0" algn="l">
              <a:spcBef>
                <a:spcPts val="0"/>
              </a:spcBef>
              <a:spcAft>
                <a:spcPts val="0"/>
              </a:spcAft>
              <a:buNone/>
            </a:pPr>
            <a:r>
              <a:t/>
            </a:r>
            <a:endParaRPr b="1" sz="1900">
              <a:latin typeface="Roboto"/>
              <a:ea typeface="Roboto"/>
              <a:cs typeface="Roboto"/>
              <a:sym typeface="Roboto"/>
            </a:endParaRPr>
          </a:p>
          <a:p>
            <a:pPr indent="0" lvl="0" marL="0" rtl="0" algn="l">
              <a:spcBef>
                <a:spcPts val="0"/>
              </a:spcBef>
              <a:spcAft>
                <a:spcPts val="0"/>
              </a:spcAft>
              <a:buNone/>
            </a:pPr>
            <a:r>
              <a:rPr b="1" lang="es" sz="1900">
                <a:latin typeface="Roboto"/>
                <a:ea typeface="Roboto"/>
                <a:cs typeface="Roboto"/>
                <a:sym typeface="Roboto"/>
              </a:rPr>
              <a:t>El soporte no es lo mejor, pero suelen estar atentos</a:t>
            </a:r>
            <a:endParaRPr b="1" sz="1900">
              <a:latin typeface="Roboto"/>
              <a:ea typeface="Roboto"/>
              <a:cs typeface="Roboto"/>
              <a:sym typeface="Roboto"/>
            </a:endParaRPr>
          </a:p>
          <a:p>
            <a:pPr indent="0" lvl="0" marL="0" rtl="0" algn="l">
              <a:spcBef>
                <a:spcPts val="0"/>
              </a:spcBef>
              <a:spcAft>
                <a:spcPts val="0"/>
              </a:spcAft>
              <a:buNone/>
            </a:pPr>
            <a:r>
              <a:t/>
            </a:r>
            <a:endParaRPr b="1" sz="1900">
              <a:latin typeface="Roboto"/>
              <a:ea typeface="Roboto"/>
              <a:cs typeface="Roboto"/>
              <a:sym typeface="Roboto"/>
            </a:endParaRPr>
          </a:p>
          <a:p>
            <a:pPr indent="0" lvl="0" marL="0" rtl="0" algn="l">
              <a:spcBef>
                <a:spcPts val="0"/>
              </a:spcBef>
              <a:spcAft>
                <a:spcPts val="0"/>
              </a:spcAft>
              <a:buNone/>
            </a:pPr>
            <a:r>
              <a:rPr b="1" lang="es" sz="1900">
                <a:latin typeface="Roboto"/>
                <a:ea typeface="Roboto"/>
                <a:cs typeface="Roboto"/>
                <a:sym typeface="Roboto"/>
              </a:rPr>
              <a:t>Se puede contribuir</a:t>
            </a:r>
            <a:endParaRPr b="1" sz="19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549" name="Google Shape;549;p50"/>
          <p:cNvSpPr txBox="1"/>
          <p:nvPr>
            <p:ph idx="4294967295" type="body"/>
          </p:nvPr>
        </p:nvSpPr>
        <p:spPr>
          <a:xfrm>
            <a:off x="221900" y="163000"/>
            <a:ext cx="5333400" cy="47439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000000"/>
              </a:buClr>
              <a:buSzPts val="1500"/>
              <a:buChar char="●"/>
            </a:pPr>
            <a:r>
              <a:rPr b="1" lang="es" sz="1500">
                <a:solidFill>
                  <a:srgbClr val="000000"/>
                </a:solidFill>
              </a:rPr>
              <a:t>ScreenShare (w/Whiteboard 2i)</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Waiting room</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Chat </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Password </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Record audio (podcast) &amp; room (all)</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Share youtube &amp; stream</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Closed captions </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Present</a:t>
            </a:r>
            <a:endParaRPr b="1" sz="1500">
              <a:solidFill>
                <a:srgbClr val="000000"/>
              </a:solidFill>
            </a:endParaRPr>
          </a:p>
          <a:p>
            <a:pPr indent="-323850" lvl="0" marL="457200" rtl="0" algn="l">
              <a:lnSpc>
                <a:spcPct val="100000"/>
              </a:lnSpc>
              <a:spcBef>
                <a:spcPts val="1600"/>
              </a:spcBef>
              <a:spcAft>
                <a:spcPts val="0"/>
              </a:spcAft>
              <a:buClr>
                <a:srgbClr val="000000"/>
              </a:buClr>
              <a:buSzPts val="1500"/>
              <a:buChar char="●"/>
            </a:pPr>
            <a:r>
              <a:rPr b="1" lang="es" sz="1500">
                <a:solidFill>
                  <a:srgbClr val="000000"/>
                </a:solidFill>
              </a:rPr>
              <a:t>Blur Background</a:t>
            </a:r>
            <a:endParaRPr b="1" sz="1500">
              <a:solidFill>
                <a:srgbClr val="000000"/>
              </a:solidFill>
            </a:endParaRPr>
          </a:p>
          <a:p>
            <a:pPr indent="-323850" lvl="0" marL="457200" rtl="0" algn="l">
              <a:lnSpc>
                <a:spcPct val="100000"/>
              </a:lnSpc>
              <a:spcBef>
                <a:spcPts val="1600"/>
              </a:spcBef>
              <a:spcAft>
                <a:spcPts val="1600"/>
              </a:spcAft>
              <a:buClr>
                <a:srgbClr val="000000"/>
              </a:buClr>
              <a:buSzPts val="1500"/>
              <a:buChar char="●"/>
            </a:pPr>
            <a:r>
              <a:rPr b="1" lang="es" sz="1500">
                <a:solidFill>
                  <a:srgbClr val="000000"/>
                </a:solidFill>
              </a:rPr>
              <a:t>Speaker stats &amp; shorcuts</a:t>
            </a:r>
            <a:endParaRPr b="1" sz="1500">
              <a:solidFill>
                <a:srgbClr val="000000"/>
              </a:solidFill>
            </a:endParaRPr>
          </a:p>
        </p:txBody>
      </p:sp>
      <p:sp>
        <p:nvSpPr>
          <p:cNvPr id="550" name="Google Shape;550;p50"/>
          <p:cNvSpPr txBox="1"/>
          <p:nvPr/>
        </p:nvSpPr>
        <p:spPr>
          <a:xfrm>
            <a:off x="5792725" y="3740050"/>
            <a:ext cx="28962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Features</a:t>
            </a:r>
            <a:endParaRPr b="1" sz="4300" u="sng">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6" name="Google Shape;556;p51"/>
          <p:cNvSpPr txBox="1"/>
          <p:nvPr/>
        </p:nvSpPr>
        <p:spPr>
          <a:xfrm>
            <a:off x="1852025" y="210800"/>
            <a:ext cx="25395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300" u="sng">
                <a:latin typeface="Roboto"/>
                <a:ea typeface="Roboto"/>
                <a:cs typeface="Roboto"/>
                <a:sym typeface="Roboto"/>
              </a:rPr>
              <a:t>Problems</a:t>
            </a:r>
            <a:endParaRPr b="1" sz="4300" u="sng">
              <a:latin typeface="Roboto"/>
              <a:ea typeface="Roboto"/>
              <a:cs typeface="Roboto"/>
              <a:sym typeface="Roboto"/>
            </a:endParaRPr>
          </a:p>
        </p:txBody>
      </p:sp>
      <p:sp>
        <p:nvSpPr>
          <p:cNvPr id="557" name="Google Shape;557;p51"/>
          <p:cNvSpPr txBox="1"/>
          <p:nvPr>
            <p:ph idx="4294967295" type="body"/>
          </p:nvPr>
        </p:nvSpPr>
        <p:spPr>
          <a:xfrm>
            <a:off x="940650" y="1222700"/>
            <a:ext cx="4655400" cy="3149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s" sz="2400">
                <a:solidFill>
                  <a:srgbClr val="000000"/>
                </a:solidFill>
              </a:rPr>
              <a:t>Memory Leak</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Ports Overflow</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Long troubleshooting</a:t>
            </a:r>
            <a:endParaRPr b="1" sz="2400">
              <a:solidFill>
                <a:srgbClr val="000000"/>
              </a:solidFill>
            </a:endParaRPr>
          </a:p>
          <a:p>
            <a:pPr indent="-381000" lvl="0" marL="457200" rtl="0" algn="l">
              <a:spcBef>
                <a:spcPts val="1600"/>
              </a:spcBef>
              <a:spcAft>
                <a:spcPts val="0"/>
              </a:spcAft>
              <a:buClr>
                <a:srgbClr val="000000"/>
              </a:buClr>
              <a:buSzPts val="2400"/>
              <a:buChar char="●"/>
            </a:pPr>
            <a:r>
              <a:rPr b="1" lang="es" sz="2400">
                <a:solidFill>
                  <a:srgbClr val="000000"/>
                </a:solidFill>
              </a:rPr>
              <a:t>Architecture</a:t>
            </a:r>
            <a:endParaRPr b="1" sz="2400">
              <a:solidFill>
                <a:srgbClr val="000000"/>
              </a:solidFill>
            </a:endParaRPr>
          </a:p>
          <a:p>
            <a:pPr indent="-381000" lvl="0" marL="457200" rtl="0" algn="l">
              <a:spcBef>
                <a:spcPts val="1600"/>
              </a:spcBef>
              <a:spcAft>
                <a:spcPts val="1600"/>
              </a:spcAft>
              <a:buClr>
                <a:srgbClr val="000000"/>
              </a:buClr>
              <a:buSzPts val="2400"/>
              <a:buChar char="●"/>
            </a:pPr>
            <a:r>
              <a:rPr b="1" lang="es" sz="2400">
                <a:solidFill>
                  <a:srgbClr val="000000"/>
                </a:solidFill>
              </a:rPr>
              <a:t>Performance &amp; Scalability</a:t>
            </a:r>
            <a:endParaRPr b="1" sz="2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idx="4294967295" type="body"/>
          </p:nvPr>
        </p:nvSpPr>
        <p:spPr>
          <a:xfrm>
            <a:off x="773500" y="989325"/>
            <a:ext cx="3745800" cy="2710200"/>
          </a:xfrm>
          <a:prstGeom prst="rect">
            <a:avLst/>
          </a:prstGeom>
        </p:spPr>
        <p:txBody>
          <a:bodyPr anchorCtr="0" anchor="t" bIns="91425" lIns="91425" spcFirstLastPara="1" rIns="91425" wrap="square" tIns="90000">
            <a:noAutofit/>
          </a:bodyPr>
          <a:lstStyle/>
          <a:p>
            <a:pPr indent="-344700" lvl="0" marL="460800" rtl="0" algn="l">
              <a:lnSpc>
                <a:spcPct val="200000"/>
              </a:lnSpc>
              <a:spcBef>
                <a:spcPts val="0"/>
              </a:spcBef>
              <a:spcAft>
                <a:spcPts val="0"/>
              </a:spcAft>
              <a:buClr>
                <a:srgbClr val="FFFFFF"/>
              </a:buClr>
              <a:buSzPts val="1800"/>
              <a:buChar char="●"/>
            </a:pPr>
            <a:r>
              <a:rPr lang="es">
                <a:solidFill>
                  <a:srgbClr val="FFFFFF"/>
                </a:solidFill>
              </a:rPr>
              <a:t>Definir necesidades</a:t>
            </a:r>
            <a:endParaRPr>
              <a:solidFill>
                <a:srgbClr val="FFFFFF"/>
              </a:solidFill>
            </a:endParaRPr>
          </a:p>
          <a:p>
            <a:pPr indent="-344700" lvl="0" marL="460800" rtl="0" algn="l">
              <a:lnSpc>
                <a:spcPct val="200000"/>
              </a:lnSpc>
              <a:spcBef>
                <a:spcPts val="0"/>
              </a:spcBef>
              <a:spcAft>
                <a:spcPts val="0"/>
              </a:spcAft>
              <a:buClr>
                <a:srgbClr val="FFFFFF"/>
              </a:buClr>
              <a:buSzPts val="1800"/>
              <a:buChar char="●"/>
            </a:pPr>
            <a:r>
              <a:rPr lang="es">
                <a:solidFill>
                  <a:srgbClr val="FFFFFF"/>
                </a:solidFill>
              </a:rPr>
              <a:t>Evaluar opciones</a:t>
            </a:r>
            <a:endParaRPr>
              <a:solidFill>
                <a:srgbClr val="FFFFFF"/>
              </a:solidFill>
            </a:endParaRPr>
          </a:p>
          <a:p>
            <a:pPr indent="-344700" lvl="0" marL="460800" rtl="0" algn="l">
              <a:lnSpc>
                <a:spcPct val="200000"/>
              </a:lnSpc>
              <a:spcBef>
                <a:spcPts val="0"/>
              </a:spcBef>
              <a:spcAft>
                <a:spcPts val="0"/>
              </a:spcAft>
              <a:buClr>
                <a:srgbClr val="FFFFFF"/>
              </a:buClr>
              <a:buSzPts val="1800"/>
              <a:buChar char="●"/>
            </a:pPr>
            <a:r>
              <a:rPr lang="es">
                <a:solidFill>
                  <a:srgbClr val="FFFFFF"/>
                </a:solidFill>
              </a:rPr>
              <a:t>Testear funcionalidad</a:t>
            </a:r>
            <a:endParaRPr>
              <a:solidFill>
                <a:srgbClr val="FFFFFF"/>
              </a:solidFill>
            </a:endParaRPr>
          </a:p>
          <a:p>
            <a:pPr indent="-344700" lvl="0" marL="460800" rtl="0" algn="l">
              <a:lnSpc>
                <a:spcPct val="200000"/>
              </a:lnSpc>
              <a:spcBef>
                <a:spcPts val="0"/>
              </a:spcBef>
              <a:spcAft>
                <a:spcPts val="0"/>
              </a:spcAft>
              <a:buClr>
                <a:srgbClr val="FFFFFF"/>
              </a:buClr>
              <a:buSzPts val="1800"/>
              <a:buChar char="●"/>
            </a:pPr>
            <a:r>
              <a:rPr lang="es">
                <a:solidFill>
                  <a:srgbClr val="FFFFFF"/>
                </a:solidFill>
              </a:rPr>
              <a:t>Comparar performance</a:t>
            </a:r>
            <a:endParaRPr>
              <a:solidFill>
                <a:srgbClr val="FFFFFF"/>
              </a:solidFill>
            </a:endParaRPr>
          </a:p>
          <a:p>
            <a:pPr indent="-344700" lvl="0" marL="460800" rtl="0" algn="l">
              <a:lnSpc>
                <a:spcPct val="200000"/>
              </a:lnSpc>
              <a:spcBef>
                <a:spcPts val="0"/>
              </a:spcBef>
              <a:spcAft>
                <a:spcPts val="0"/>
              </a:spcAft>
              <a:buClr>
                <a:srgbClr val="FFFFFF"/>
              </a:buClr>
              <a:buSzPts val="1800"/>
              <a:buChar char="●"/>
            </a:pPr>
            <a:r>
              <a:rPr lang="es">
                <a:solidFill>
                  <a:srgbClr val="FFFFFF"/>
                </a:solidFill>
              </a:rPr>
              <a:t>Integrar solución</a:t>
            </a:r>
            <a:endParaRPr>
              <a:solidFill>
                <a:srgbClr val="FFFFFF"/>
              </a:solidFill>
            </a:endParaRPr>
          </a:p>
        </p:txBody>
      </p:sp>
      <p:pic>
        <p:nvPicPr>
          <p:cNvPr id="95" name="Google Shape;95;p16"/>
          <p:cNvPicPr preferRelativeResize="0"/>
          <p:nvPr/>
        </p:nvPicPr>
        <p:blipFill>
          <a:blip r:embed="rId4">
            <a:alphaModFix/>
          </a:blip>
          <a:stretch>
            <a:fillRect/>
          </a:stretch>
        </p:blipFill>
        <p:spPr>
          <a:xfrm>
            <a:off x="233050" y="844238"/>
            <a:ext cx="4286250" cy="3000375"/>
          </a:xfrm>
          <a:prstGeom prst="rect">
            <a:avLst/>
          </a:prstGeom>
          <a:noFill/>
          <a:ln>
            <a:noFill/>
          </a:ln>
        </p:spPr>
      </p:pic>
      <p:pic>
        <p:nvPicPr>
          <p:cNvPr id="96" name="Google Shape;96;p16"/>
          <p:cNvPicPr preferRelativeResize="0"/>
          <p:nvPr/>
        </p:nvPicPr>
        <p:blipFill>
          <a:blip r:embed="rId5">
            <a:alphaModFix/>
          </a:blip>
          <a:stretch>
            <a:fillRect/>
          </a:stretch>
        </p:blipFill>
        <p:spPr>
          <a:xfrm>
            <a:off x="413925" y="1045413"/>
            <a:ext cx="847725" cy="476250"/>
          </a:xfrm>
          <a:prstGeom prst="rect">
            <a:avLst/>
          </a:prstGeom>
          <a:noFill/>
          <a:ln>
            <a:noFill/>
          </a:ln>
        </p:spPr>
      </p:pic>
      <p:pic>
        <p:nvPicPr>
          <p:cNvPr id="97" name="Google Shape;97;p16"/>
          <p:cNvPicPr preferRelativeResize="0"/>
          <p:nvPr/>
        </p:nvPicPr>
        <p:blipFill>
          <a:blip r:embed="rId6">
            <a:alphaModFix/>
          </a:blip>
          <a:stretch>
            <a:fillRect/>
          </a:stretch>
        </p:blipFill>
        <p:spPr>
          <a:xfrm>
            <a:off x="3901050" y="1668113"/>
            <a:ext cx="466725" cy="485775"/>
          </a:xfrm>
          <a:prstGeom prst="rect">
            <a:avLst/>
          </a:prstGeom>
          <a:noFill/>
          <a:ln>
            <a:noFill/>
          </a:ln>
        </p:spPr>
      </p:pic>
      <p:pic>
        <p:nvPicPr>
          <p:cNvPr id="98" name="Google Shape;98;p16"/>
          <p:cNvPicPr preferRelativeResize="0"/>
          <p:nvPr/>
        </p:nvPicPr>
        <p:blipFill>
          <a:blip r:embed="rId7">
            <a:alphaModFix/>
          </a:blip>
          <a:stretch>
            <a:fillRect/>
          </a:stretch>
        </p:blipFill>
        <p:spPr>
          <a:xfrm>
            <a:off x="3286763" y="921588"/>
            <a:ext cx="723900" cy="723900"/>
          </a:xfrm>
          <a:prstGeom prst="rect">
            <a:avLst/>
          </a:prstGeom>
          <a:noFill/>
          <a:ln>
            <a:noFill/>
          </a:ln>
        </p:spPr>
      </p:pic>
      <p:pic>
        <p:nvPicPr>
          <p:cNvPr id="99" name="Google Shape;99;p16"/>
          <p:cNvPicPr preferRelativeResize="0"/>
          <p:nvPr/>
        </p:nvPicPr>
        <p:blipFill>
          <a:blip r:embed="rId8">
            <a:alphaModFix/>
          </a:blip>
          <a:stretch>
            <a:fillRect/>
          </a:stretch>
        </p:blipFill>
        <p:spPr>
          <a:xfrm>
            <a:off x="1700950" y="1668113"/>
            <a:ext cx="381000" cy="485775"/>
          </a:xfrm>
          <a:prstGeom prst="rect">
            <a:avLst/>
          </a:prstGeom>
          <a:noFill/>
          <a:ln>
            <a:noFill/>
          </a:ln>
        </p:spPr>
      </p:pic>
      <p:pic>
        <p:nvPicPr>
          <p:cNvPr id="100" name="Google Shape;100;p16"/>
          <p:cNvPicPr preferRelativeResize="0"/>
          <p:nvPr/>
        </p:nvPicPr>
        <p:blipFill>
          <a:blip r:embed="rId9">
            <a:alphaModFix/>
          </a:blip>
          <a:stretch>
            <a:fillRect/>
          </a:stretch>
        </p:blipFill>
        <p:spPr>
          <a:xfrm>
            <a:off x="2696225" y="1223450"/>
            <a:ext cx="590550" cy="647700"/>
          </a:xfrm>
          <a:prstGeom prst="rect">
            <a:avLst/>
          </a:prstGeom>
          <a:noFill/>
          <a:ln>
            <a:noFill/>
          </a:ln>
        </p:spPr>
      </p:pic>
      <p:pic>
        <p:nvPicPr>
          <p:cNvPr id="101" name="Google Shape;101;p16"/>
          <p:cNvPicPr preferRelativeResize="0"/>
          <p:nvPr/>
        </p:nvPicPr>
        <p:blipFill>
          <a:blip r:embed="rId8">
            <a:alphaModFix/>
          </a:blip>
          <a:stretch>
            <a:fillRect/>
          </a:stretch>
        </p:blipFill>
        <p:spPr>
          <a:xfrm>
            <a:off x="3080150" y="3140638"/>
            <a:ext cx="381000" cy="485775"/>
          </a:xfrm>
          <a:prstGeom prst="rect">
            <a:avLst/>
          </a:prstGeom>
          <a:noFill/>
          <a:ln>
            <a:noFill/>
          </a:ln>
        </p:spPr>
      </p:pic>
      <p:pic>
        <p:nvPicPr>
          <p:cNvPr id="102" name="Google Shape;102;p16"/>
          <p:cNvPicPr preferRelativeResize="0"/>
          <p:nvPr/>
        </p:nvPicPr>
        <p:blipFill>
          <a:blip r:embed="rId5">
            <a:alphaModFix/>
          </a:blip>
          <a:stretch>
            <a:fillRect/>
          </a:stretch>
        </p:blipFill>
        <p:spPr>
          <a:xfrm>
            <a:off x="1051025" y="3269213"/>
            <a:ext cx="847725" cy="476250"/>
          </a:xfrm>
          <a:prstGeom prst="rect">
            <a:avLst/>
          </a:prstGeom>
          <a:noFill/>
          <a:ln>
            <a:noFill/>
          </a:ln>
        </p:spPr>
      </p:pic>
      <p:pic>
        <p:nvPicPr>
          <p:cNvPr id="103" name="Google Shape;103;p16"/>
          <p:cNvPicPr preferRelativeResize="0"/>
          <p:nvPr/>
        </p:nvPicPr>
        <p:blipFill>
          <a:blip r:embed="rId10">
            <a:alphaModFix/>
          </a:blip>
          <a:stretch>
            <a:fillRect/>
          </a:stretch>
        </p:blipFill>
        <p:spPr>
          <a:xfrm>
            <a:off x="2432075" y="2746825"/>
            <a:ext cx="428625" cy="276225"/>
          </a:xfrm>
          <a:prstGeom prst="rect">
            <a:avLst/>
          </a:prstGeom>
          <a:noFill/>
          <a:ln>
            <a:noFill/>
          </a:ln>
        </p:spPr>
      </p:pic>
      <p:pic>
        <p:nvPicPr>
          <p:cNvPr id="104" name="Google Shape;104;p16"/>
          <p:cNvPicPr preferRelativeResize="0"/>
          <p:nvPr/>
        </p:nvPicPr>
        <p:blipFill>
          <a:blip r:embed="rId11">
            <a:alphaModFix/>
          </a:blip>
          <a:stretch>
            <a:fillRect/>
          </a:stretch>
        </p:blipFill>
        <p:spPr>
          <a:xfrm>
            <a:off x="1731288" y="1093050"/>
            <a:ext cx="495300" cy="428625"/>
          </a:xfrm>
          <a:prstGeom prst="rect">
            <a:avLst/>
          </a:prstGeom>
          <a:noFill/>
          <a:ln>
            <a:noFill/>
          </a:ln>
        </p:spPr>
      </p:pic>
      <p:pic>
        <p:nvPicPr>
          <p:cNvPr id="105" name="Google Shape;105;p16"/>
          <p:cNvPicPr preferRelativeResize="0"/>
          <p:nvPr/>
        </p:nvPicPr>
        <p:blipFill>
          <a:blip r:embed="rId7">
            <a:alphaModFix/>
          </a:blip>
          <a:stretch>
            <a:fillRect/>
          </a:stretch>
        </p:blipFill>
        <p:spPr>
          <a:xfrm>
            <a:off x="2081950" y="3021588"/>
            <a:ext cx="723900" cy="723900"/>
          </a:xfrm>
          <a:prstGeom prst="rect">
            <a:avLst/>
          </a:prstGeom>
          <a:noFill/>
          <a:ln>
            <a:noFill/>
          </a:ln>
        </p:spPr>
      </p:pic>
      <p:pic>
        <p:nvPicPr>
          <p:cNvPr id="106" name="Google Shape;106;p16"/>
          <p:cNvPicPr preferRelativeResize="0"/>
          <p:nvPr/>
        </p:nvPicPr>
        <p:blipFill>
          <a:blip r:embed="rId10">
            <a:alphaModFix/>
          </a:blip>
          <a:stretch>
            <a:fillRect/>
          </a:stretch>
        </p:blipFill>
        <p:spPr>
          <a:xfrm>
            <a:off x="986250" y="1521675"/>
            <a:ext cx="428625" cy="276225"/>
          </a:xfrm>
          <a:prstGeom prst="rect">
            <a:avLst/>
          </a:prstGeom>
          <a:noFill/>
          <a:ln>
            <a:noFill/>
          </a:ln>
        </p:spPr>
      </p:pic>
      <p:pic>
        <p:nvPicPr>
          <p:cNvPr id="107" name="Google Shape;107;p16"/>
          <p:cNvPicPr preferRelativeResize="0"/>
          <p:nvPr/>
        </p:nvPicPr>
        <p:blipFill>
          <a:blip r:embed="rId9">
            <a:alphaModFix/>
          </a:blip>
          <a:stretch>
            <a:fillRect/>
          </a:stretch>
        </p:blipFill>
        <p:spPr>
          <a:xfrm>
            <a:off x="1572775" y="2851350"/>
            <a:ext cx="381000" cy="417871"/>
          </a:xfrm>
          <a:prstGeom prst="rect">
            <a:avLst/>
          </a:prstGeom>
          <a:noFill/>
          <a:ln>
            <a:noFill/>
          </a:ln>
        </p:spPr>
      </p:pic>
      <p:sp>
        <p:nvSpPr>
          <p:cNvPr id="108" name="Google Shape;108;p16"/>
          <p:cNvSpPr/>
          <p:nvPr/>
        </p:nvSpPr>
        <p:spPr>
          <a:xfrm>
            <a:off x="5216650" y="107825"/>
            <a:ext cx="3537000" cy="3736800"/>
          </a:xfrm>
          <a:prstGeom prst="rect">
            <a:avLst/>
          </a:prstGeom>
          <a:solidFill>
            <a:srgbClr val="B7B7B7"/>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109" name="Google Shape;109;p16"/>
          <p:cNvSpPr txBox="1"/>
          <p:nvPr/>
        </p:nvSpPr>
        <p:spPr>
          <a:xfrm>
            <a:off x="4010675" y="4198974"/>
            <a:ext cx="30000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solidFill>
                  <a:schemeClr val="lt1"/>
                </a:solidFill>
                <a:latin typeface="Roboto"/>
                <a:ea typeface="Roboto"/>
                <a:cs typeface="Roboto"/>
                <a:sym typeface="Roboto"/>
              </a:rPr>
              <a:t>SCOPE</a:t>
            </a:r>
            <a:endParaRPr b="1" sz="1900"/>
          </a:p>
        </p:txBody>
      </p:sp>
      <p:sp>
        <p:nvSpPr>
          <p:cNvPr id="110" name="Google Shape;110;p16"/>
          <p:cNvSpPr txBox="1"/>
          <p:nvPr>
            <p:ph idx="4294967295" type="body"/>
          </p:nvPr>
        </p:nvSpPr>
        <p:spPr>
          <a:xfrm>
            <a:off x="5231500" y="193988"/>
            <a:ext cx="2808000" cy="55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Char char="●"/>
            </a:pPr>
            <a:r>
              <a:rPr b="1" lang="es" sz="2100">
                <a:solidFill>
                  <a:srgbClr val="FFFFFF"/>
                </a:solidFill>
              </a:rPr>
              <a:t>15 personas</a:t>
            </a:r>
            <a:endParaRPr b="1" sz="2100">
              <a:solidFill>
                <a:srgbClr val="FFFFFF"/>
              </a:solidFill>
            </a:endParaRPr>
          </a:p>
        </p:txBody>
      </p:sp>
      <p:sp>
        <p:nvSpPr>
          <p:cNvPr id="111" name="Google Shape;111;p16"/>
          <p:cNvSpPr txBox="1"/>
          <p:nvPr/>
        </p:nvSpPr>
        <p:spPr>
          <a:xfrm>
            <a:off x="5231500" y="774713"/>
            <a:ext cx="2910600" cy="518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Compartir pantalla</a:t>
            </a:r>
            <a:endParaRPr b="1" sz="21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112" name="Google Shape;112;p16"/>
          <p:cNvSpPr txBox="1"/>
          <p:nvPr/>
        </p:nvSpPr>
        <p:spPr>
          <a:xfrm>
            <a:off x="5231500" y="1358763"/>
            <a:ext cx="3112800" cy="594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Chatear</a:t>
            </a:r>
            <a:endParaRPr b="1">
              <a:latin typeface="Roboto"/>
              <a:ea typeface="Roboto"/>
              <a:cs typeface="Roboto"/>
              <a:sym typeface="Roboto"/>
            </a:endParaRPr>
          </a:p>
        </p:txBody>
      </p:sp>
      <p:sp>
        <p:nvSpPr>
          <p:cNvPr id="113" name="Google Shape;113;p16"/>
          <p:cNvSpPr txBox="1"/>
          <p:nvPr/>
        </p:nvSpPr>
        <p:spPr>
          <a:xfrm>
            <a:off x="5216650" y="1953375"/>
            <a:ext cx="29403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JWT</a:t>
            </a:r>
            <a:endParaRPr b="1">
              <a:latin typeface="Roboto"/>
              <a:ea typeface="Roboto"/>
              <a:cs typeface="Roboto"/>
              <a:sym typeface="Roboto"/>
            </a:endParaRPr>
          </a:p>
        </p:txBody>
      </p:sp>
      <p:sp>
        <p:nvSpPr>
          <p:cNvPr id="114" name="Google Shape;114;p16"/>
          <p:cNvSpPr txBox="1"/>
          <p:nvPr/>
        </p:nvSpPr>
        <p:spPr>
          <a:xfrm>
            <a:off x="5216650" y="2558350"/>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Grabar</a:t>
            </a:r>
            <a:endParaRPr b="1">
              <a:latin typeface="Roboto"/>
              <a:ea typeface="Roboto"/>
              <a:cs typeface="Roboto"/>
              <a:sym typeface="Roboto"/>
            </a:endParaRPr>
          </a:p>
        </p:txBody>
      </p:sp>
      <p:sp>
        <p:nvSpPr>
          <p:cNvPr id="115" name="Google Shape;115;p16"/>
          <p:cNvSpPr txBox="1"/>
          <p:nvPr/>
        </p:nvSpPr>
        <p:spPr>
          <a:xfrm>
            <a:off x="5216650" y="3163325"/>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Open-Source</a:t>
            </a:r>
            <a:endParaRPr b="1">
              <a:latin typeface="Roboto"/>
              <a:ea typeface="Roboto"/>
              <a:cs typeface="Roboto"/>
              <a:sym typeface="Roboto"/>
            </a:endParaRPr>
          </a:p>
        </p:txBody>
      </p:sp>
      <p:pic>
        <p:nvPicPr>
          <p:cNvPr id="116" name="Google Shape;116;p16"/>
          <p:cNvPicPr preferRelativeResize="0"/>
          <p:nvPr/>
        </p:nvPicPr>
        <p:blipFill>
          <a:blip r:embed="rId12">
            <a:alphaModFix/>
          </a:blip>
          <a:stretch>
            <a:fillRect/>
          </a:stretch>
        </p:blipFill>
        <p:spPr>
          <a:xfrm>
            <a:off x="0" y="1432625"/>
            <a:ext cx="542925" cy="628650"/>
          </a:xfrm>
          <a:prstGeom prst="rect">
            <a:avLst/>
          </a:prstGeom>
          <a:noFill/>
          <a:ln>
            <a:noFill/>
          </a:ln>
        </p:spPr>
      </p:pic>
      <p:pic>
        <p:nvPicPr>
          <p:cNvPr id="117" name="Google Shape;117;p16"/>
          <p:cNvPicPr preferRelativeResize="0"/>
          <p:nvPr/>
        </p:nvPicPr>
        <p:blipFill>
          <a:blip r:embed="rId9">
            <a:alphaModFix/>
          </a:blip>
          <a:stretch>
            <a:fillRect/>
          </a:stretch>
        </p:blipFill>
        <p:spPr>
          <a:xfrm>
            <a:off x="80563" y="575750"/>
            <a:ext cx="590550" cy="647700"/>
          </a:xfrm>
          <a:prstGeom prst="rect">
            <a:avLst/>
          </a:prstGeom>
          <a:noFill/>
          <a:ln>
            <a:noFill/>
          </a:ln>
        </p:spPr>
      </p:pic>
      <p:pic>
        <p:nvPicPr>
          <p:cNvPr id="118" name="Google Shape;118;p16"/>
          <p:cNvPicPr preferRelativeResize="0"/>
          <p:nvPr/>
        </p:nvPicPr>
        <p:blipFill>
          <a:blip r:embed="rId10">
            <a:alphaModFix/>
          </a:blip>
          <a:stretch>
            <a:fillRect/>
          </a:stretch>
        </p:blipFill>
        <p:spPr>
          <a:xfrm>
            <a:off x="3032525" y="753800"/>
            <a:ext cx="428625" cy="276225"/>
          </a:xfrm>
          <a:prstGeom prst="rect">
            <a:avLst/>
          </a:prstGeom>
          <a:noFill/>
          <a:ln>
            <a:noFill/>
          </a:ln>
        </p:spPr>
      </p:pic>
      <p:pic>
        <p:nvPicPr>
          <p:cNvPr id="119" name="Google Shape;119;p16"/>
          <p:cNvPicPr preferRelativeResize="0"/>
          <p:nvPr/>
        </p:nvPicPr>
        <p:blipFill>
          <a:blip r:embed="rId8">
            <a:alphaModFix/>
          </a:blip>
          <a:stretch>
            <a:fillRect/>
          </a:stretch>
        </p:blipFill>
        <p:spPr>
          <a:xfrm>
            <a:off x="65400" y="3152788"/>
            <a:ext cx="381000" cy="485775"/>
          </a:xfrm>
          <a:prstGeom prst="rect">
            <a:avLst/>
          </a:prstGeom>
          <a:noFill/>
          <a:ln>
            <a:noFill/>
          </a:ln>
        </p:spPr>
      </p:pic>
      <p:pic>
        <p:nvPicPr>
          <p:cNvPr id="120" name="Google Shape;120;p16"/>
          <p:cNvPicPr preferRelativeResize="0"/>
          <p:nvPr/>
        </p:nvPicPr>
        <p:blipFill>
          <a:blip r:embed="rId12">
            <a:alphaModFix/>
          </a:blip>
          <a:stretch>
            <a:fillRect/>
          </a:stretch>
        </p:blipFill>
        <p:spPr>
          <a:xfrm>
            <a:off x="3901050" y="3428225"/>
            <a:ext cx="542925" cy="628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54"/>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571" name="Google Shape;571;p54"/>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572" name="Google Shape;572;p54"/>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573" name="Google Shape;573;p54"/>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574" name="Google Shape;574;p54"/>
          <p:cNvPicPr preferRelativeResize="0"/>
          <p:nvPr/>
        </p:nvPicPr>
        <p:blipFill>
          <a:blip r:embed="rId6">
            <a:alphaModFix/>
          </a:blip>
          <a:stretch>
            <a:fillRect/>
          </a:stretch>
        </p:blipFill>
        <p:spPr>
          <a:xfrm>
            <a:off x="5608795" y="0"/>
            <a:ext cx="3111060" cy="5143501"/>
          </a:xfrm>
          <a:prstGeom prst="rect">
            <a:avLst/>
          </a:prstGeom>
          <a:noFill/>
          <a:ln>
            <a:noFill/>
          </a:ln>
        </p:spPr>
      </p:pic>
      <p:sp>
        <p:nvSpPr>
          <p:cNvPr id="575" name="Google Shape;575;p54"/>
          <p:cNvSpPr/>
          <p:nvPr/>
        </p:nvSpPr>
        <p:spPr>
          <a:xfrm>
            <a:off x="261850" y="167625"/>
            <a:ext cx="6264300" cy="3341100"/>
          </a:xfrm>
          <a:prstGeom prst="rect">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576" name="Google Shape;576;p54"/>
          <p:cNvSpPr txBox="1"/>
          <p:nvPr/>
        </p:nvSpPr>
        <p:spPr>
          <a:xfrm>
            <a:off x="257400" y="168775"/>
            <a:ext cx="6468600" cy="592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No crear salas publicas.</a:t>
            </a:r>
            <a:endParaRPr b="1" sz="2300">
              <a:solidFill>
                <a:srgbClr val="FFFFFF"/>
              </a:solidFill>
            </a:endParaRPr>
          </a:p>
        </p:txBody>
      </p:sp>
      <p:sp>
        <p:nvSpPr>
          <p:cNvPr id="577" name="Google Shape;577;p54"/>
          <p:cNvSpPr txBox="1"/>
          <p:nvPr/>
        </p:nvSpPr>
        <p:spPr>
          <a:xfrm>
            <a:off x="257400" y="761263"/>
            <a:ext cx="6144300" cy="592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No compartir el link de la videoconferencia.</a:t>
            </a:r>
            <a:endParaRPr b="1" sz="1700"/>
          </a:p>
        </p:txBody>
      </p:sp>
      <p:sp>
        <p:nvSpPr>
          <p:cNvPr id="578" name="Google Shape;578;p54"/>
          <p:cNvSpPr txBox="1"/>
          <p:nvPr/>
        </p:nvSpPr>
        <p:spPr>
          <a:xfrm>
            <a:off x="257400" y="1290750"/>
            <a:ext cx="6144300" cy="74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Limitar las features u opciones solo al host.</a:t>
            </a:r>
            <a:endParaRPr b="1" sz="2000">
              <a:solidFill>
                <a:srgbClr val="FFFFFF"/>
              </a:solidFill>
            </a:endParaRPr>
          </a:p>
          <a:p>
            <a:pPr indent="0" lvl="0" marL="0" rtl="0" algn="l">
              <a:lnSpc>
                <a:spcPct val="115000"/>
              </a:lnSpc>
              <a:spcBef>
                <a:spcPts val="0"/>
              </a:spcBef>
              <a:spcAft>
                <a:spcPts val="0"/>
              </a:spcAft>
              <a:buNone/>
            </a:pPr>
            <a:r>
              <a:t/>
            </a:r>
            <a:endParaRPr/>
          </a:p>
        </p:txBody>
      </p:sp>
      <p:sp>
        <p:nvSpPr>
          <p:cNvPr id="579" name="Google Shape;579;p54"/>
          <p:cNvSpPr txBox="1"/>
          <p:nvPr/>
        </p:nvSpPr>
        <p:spPr>
          <a:xfrm>
            <a:off x="261850" y="1875025"/>
            <a:ext cx="5079600" cy="55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Usar siempre la ultima versión.</a:t>
            </a:r>
            <a:endParaRPr sz="1700"/>
          </a:p>
        </p:txBody>
      </p:sp>
      <p:sp>
        <p:nvSpPr>
          <p:cNvPr id="580" name="Google Shape;580;p54"/>
          <p:cNvSpPr txBox="1"/>
          <p:nvPr/>
        </p:nvSpPr>
        <p:spPr>
          <a:xfrm>
            <a:off x="261850" y="2952475"/>
            <a:ext cx="5079600" cy="55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Habilitar Lobby.</a:t>
            </a:r>
            <a:endParaRPr sz="1700"/>
          </a:p>
        </p:txBody>
      </p:sp>
      <p:sp>
        <p:nvSpPr>
          <p:cNvPr id="581" name="Google Shape;581;p54"/>
          <p:cNvSpPr txBox="1"/>
          <p:nvPr/>
        </p:nvSpPr>
        <p:spPr>
          <a:xfrm>
            <a:off x="261850" y="2395275"/>
            <a:ext cx="5079600" cy="55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b="1" lang="es" sz="2000">
                <a:solidFill>
                  <a:srgbClr val="FFFFFF"/>
                </a:solidFill>
              </a:rPr>
              <a:t>Desactivar file transfer.</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55"/>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587" name="Google Shape;587;p55"/>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588" name="Google Shape;588;p55"/>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589" name="Google Shape;589;p55"/>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590" name="Google Shape;590;p55"/>
          <p:cNvPicPr preferRelativeResize="0"/>
          <p:nvPr/>
        </p:nvPicPr>
        <p:blipFill>
          <a:blip r:embed="rId6">
            <a:alphaModFix/>
          </a:blip>
          <a:stretch>
            <a:fillRect/>
          </a:stretch>
        </p:blipFill>
        <p:spPr>
          <a:xfrm>
            <a:off x="5608795" y="0"/>
            <a:ext cx="3111060" cy="5143501"/>
          </a:xfrm>
          <a:prstGeom prst="rect">
            <a:avLst/>
          </a:prstGeom>
          <a:noFill/>
          <a:ln>
            <a:noFill/>
          </a:ln>
        </p:spPr>
      </p:pic>
      <p:sp>
        <p:nvSpPr>
          <p:cNvPr id="591" name="Google Shape;591;p55"/>
          <p:cNvSpPr/>
          <p:nvPr/>
        </p:nvSpPr>
        <p:spPr>
          <a:xfrm>
            <a:off x="0" y="0"/>
            <a:ext cx="5963652" cy="5087880"/>
          </a:xfrm>
          <a:prstGeom prst="irregularSeal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708450" y="500451"/>
            <a:ext cx="4761720" cy="4003074"/>
          </a:xfrm>
          <a:prstGeom prst="irregularSeal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txBox="1"/>
          <p:nvPr/>
        </p:nvSpPr>
        <p:spPr>
          <a:xfrm rot="-1132985">
            <a:off x="1719717" y="1961616"/>
            <a:ext cx="2850406" cy="152059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5800">
                <a:solidFill>
                  <a:srgbClr val="FFFFFF"/>
                </a:solidFill>
                <a:latin typeface="Roboto"/>
                <a:ea typeface="Roboto"/>
                <a:cs typeface="Roboto"/>
                <a:sym typeface="Roboto"/>
              </a:rPr>
              <a:t>BONUS</a:t>
            </a:r>
            <a:endParaRPr b="1" sz="58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pic>
        <p:nvPicPr>
          <p:cNvPr id="598" name="Google Shape;598;p56"/>
          <p:cNvPicPr preferRelativeResize="0"/>
          <p:nvPr/>
        </p:nvPicPr>
        <p:blipFill>
          <a:blip r:embed="rId4">
            <a:alphaModFix/>
          </a:blip>
          <a:stretch>
            <a:fillRect/>
          </a:stretch>
        </p:blipFill>
        <p:spPr>
          <a:xfrm>
            <a:off x="326150" y="665600"/>
            <a:ext cx="5574700" cy="3948750"/>
          </a:xfrm>
          <a:prstGeom prst="rect">
            <a:avLst/>
          </a:prstGeom>
          <a:noFill/>
          <a:ln>
            <a:noFill/>
          </a:ln>
        </p:spPr>
      </p:pic>
      <p:sp>
        <p:nvSpPr>
          <p:cNvPr id="599" name="Google Shape;599;p56"/>
          <p:cNvSpPr/>
          <p:nvPr/>
        </p:nvSpPr>
        <p:spPr>
          <a:xfrm>
            <a:off x="6410850" y="3187150"/>
            <a:ext cx="1919400" cy="165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txBox="1"/>
          <p:nvPr/>
        </p:nvSpPr>
        <p:spPr>
          <a:xfrm>
            <a:off x="6605250" y="3336250"/>
            <a:ext cx="1530600" cy="1354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FFFFFF"/>
                </a:solidFill>
                <a:latin typeface="Roboto"/>
                <a:ea typeface="Roboto"/>
                <a:cs typeface="Roboto"/>
                <a:sym typeface="Roboto"/>
              </a:rPr>
              <a:t>The </a:t>
            </a:r>
            <a:endParaRPr b="1" sz="2100">
              <a:solidFill>
                <a:srgbClr val="FFFFFF"/>
              </a:solidFill>
              <a:latin typeface="Roboto"/>
              <a:ea typeface="Roboto"/>
              <a:cs typeface="Roboto"/>
              <a:sym typeface="Roboto"/>
            </a:endParaRPr>
          </a:p>
          <a:p>
            <a:pPr indent="0" lvl="0" marL="0" rtl="0" algn="ctr">
              <a:lnSpc>
                <a:spcPct val="150000"/>
              </a:lnSpc>
              <a:spcBef>
                <a:spcPts val="0"/>
              </a:spcBef>
              <a:spcAft>
                <a:spcPts val="0"/>
              </a:spcAft>
              <a:buNone/>
            </a:pPr>
            <a:r>
              <a:rPr b="1" lang="es" sz="2100">
                <a:solidFill>
                  <a:srgbClr val="FFFFFF"/>
                </a:solidFill>
                <a:latin typeface="Roboto"/>
                <a:ea typeface="Roboto"/>
                <a:cs typeface="Roboto"/>
                <a:sym typeface="Roboto"/>
              </a:rPr>
              <a:t>Online </a:t>
            </a:r>
            <a:endParaRPr b="1" sz="2100">
              <a:solidFill>
                <a:srgbClr val="FFFFFF"/>
              </a:solidFill>
              <a:latin typeface="Roboto"/>
              <a:ea typeface="Roboto"/>
              <a:cs typeface="Roboto"/>
              <a:sym typeface="Roboto"/>
            </a:endParaRPr>
          </a:p>
          <a:p>
            <a:pPr indent="0" lvl="0" marL="0" rtl="0" algn="ctr">
              <a:lnSpc>
                <a:spcPct val="150000"/>
              </a:lnSpc>
              <a:spcBef>
                <a:spcPts val="0"/>
              </a:spcBef>
              <a:spcAft>
                <a:spcPts val="0"/>
              </a:spcAft>
              <a:buNone/>
            </a:pPr>
            <a:r>
              <a:rPr b="1" lang="es" sz="2100">
                <a:solidFill>
                  <a:srgbClr val="FFFFFF"/>
                </a:solidFill>
                <a:latin typeface="Roboto"/>
                <a:ea typeface="Roboto"/>
                <a:cs typeface="Roboto"/>
                <a:sym typeface="Roboto"/>
              </a:rPr>
              <a:t>Town</a:t>
            </a:r>
            <a:endParaRPr b="1" sz="21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57"/>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606" name="Google Shape;606;p57"/>
          <p:cNvPicPr preferRelativeResize="0"/>
          <p:nvPr/>
        </p:nvPicPr>
        <p:blipFill>
          <a:blip r:embed="rId4">
            <a:alphaModFix/>
          </a:blip>
          <a:stretch>
            <a:fillRect/>
          </a:stretch>
        </p:blipFill>
        <p:spPr>
          <a:xfrm>
            <a:off x="2522814" y="0"/>
            <a:ext cx="1613472" cy="5143501"/>
          </a:xfrm>
          <a:prstGeom prst="rect">
            <a:avLst/>
          </a:prstGeom>
          <a:noFill/>
          <a:ln>
            <a:noFill/>
          </a:ln>
        </p:spPr>
      </p:pic>
      <p:pic>
        <p:nvPicPr>
          <p:cNvPr id="607" name="Google Shape;607;p57"/>
          <p:cNvPicPr preferRelativeResize="0"/>
          <p:nvPr/>
        </p:nvPicPr>
        <p:blipFill>
          <a:blip r:embed="rId4">
            <a:alphaModFix/>
          </a:blip>
          <a:stretch>
            <a:fillRect/>
          </a:stretch>
        </p:blipFill>
        <p:spPr>
          <a:xfrm>
            <a:off x="4071539" y="0"/>
            <a:ext cx="1613472" cy="5143501"/>
          </a:xfrm>
          <a:prstGeom prst="rect">
            <a:avLst/>
          </a:prstGeom>
          <a:noFill/>
          <a:ln>
            <a:noFill/>
          </a:ln>
        </p:spPr>
      </p:pic>
      <p:pic>
        <p:nvPicPr>
          <p:cNvPr id="608" name="Google Shape;608;p57"/>
          <p:cNvPicPr preferRelativeResize="0"/>
          <p:nvPr/>
        </p:nvPicPr>
        <p:blipFill>
          <a:blip r:embed="rId5">
            <a:alphaModFix/>
          </a:blip>
          <a:stretch>
            <a:fillRect/>
          </a:stretch>
        </p:blipFill>
        <p:spPr>
          <a:xfrm>
            <a:off x="5608795" y="0"/>
            <a:ext cx="3111060" cy="5143501"/>
          </a:xfrm>
          <a:prstGeom prst="rect">
            <a:avLst/>
          </a:prstGeom>
          <a:noFill/>
          <a:ln>
            <a:noFill/>
          </a:ln>
        </p:spPr>
      </p:pic>
      <p:pic>
        <p:nvPicPr>
          <p:cNvPr id="609" name="Google Shape;609;p57"/>
          <p:cNvPicPr preferRelativeResize="0"/>
          <p:nvPr/>
        </p:nvPicPr>
        <p:blipFill>
          <a:blip r:embed="rId4">
            <a:alphaModFix/>
          </a:blip>
          <a:stretch>
            <a:fillRect/>
          </a:stretch>
        </p:blipFill>
        <p:spPr>
          <a:xfrm>
            <a:off x="969064" y="0"/>
            <a:ext cx="1613472" cy="5143501"/>
          </a:xfrm>
          <a:prstGeom prst="rect">
            <a:avLst/>
          </a:prstGeom>
          <a:noFill/>
          <a:ln>
            <a:noFill/>
          </a:ln>
        </p:spPr>
      </p:pic>
      <p:pic>
        <p:nvPicPr>
          <p:cNvPr id="610" name="Google Shape;610;p57"/>
          <p:cNvPicPr preferRelativeResize="0"/>
          <p:nvPr/>
        </p:nvPicPr>
        <p:blipFill>
          <a:blip r:embed="rId6">
            <a:alphaModFix/>
          </a:blip>
          <a:stretch>
            <a:fillRect/>
          </a:stretch>
        </p:blipFill>
        <p:spPr>
          <a:xfrm>
            <a:off x="-8" y="0"/>
            <a:ext cx="3520965" cy="5143500"/>
          </a:xfrm>
          <a:prstGeom prst="rect">
            <a:avLst/>
          </a:prstGeom>
          <a:noFill/>
          <a:ln>
            <a:noFill/>
          </a:ln>
        </p:spPr>
      </p:pic>
      <p:pic>
        <p:nvPicPr>
          <p:cNvPr id="611" name="Google Shape;611;p57"/>
          <p:cNvPicPr preferRelativeResize="0"/>
          <p:nvPr/>
        </p:nvPicPr>
        <p:blipFill>
          <a:blip r:embed="rId7">
            <a:alphaModFix/>
          </a:blip>
          <a:stretch>
            <a:fillRect/>
          </a:stretch>
        </p:blipFill>
        <p:spPr>
          <a:xfrm>
            <a:off x="3792225" y="1951464"/>
            <a:ext cx="5163599" cy="319203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58"/>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617" name="Google Shape;617;p58"/>
          <p:cNvPicPr preferRelativeResize="0"/>
          <p:nvPr/>
        </p:nvPicPr>
        <p:blipFill>
          <a:blip r:embed="rId4">
            <a:alphaModFix/>
          </a:blip>
          <a:stretch>
            <a:fillRect/>
          </a:stretch>
        </p:blipFill>
        <p:spPr>
          <a:xfrm>
            <a:off x="2522814" y="0"/>
            <a:ext cx="1613472" cy="5143501"/>
          </a:xfrm>
          <a:prstGeom prst="rect">
            <a:avLst/>
          </a:prstGeom>
          <a:noFill/>
          <a:ln>
            <a:noFill/>
          </a:ln>
        </p:spPr>
      </p:pic>
      <p:pic>
        <p:nvPicPr>
          <p:cNvPr id="618" name="Google Shape;618;p58"/>
          <p:cNvPicPr preferRelativeResize="0"/>
          <p:nvPr/>
        </p:nvPicPr>
        <p:blipFill>
          <a:blip r:embed="rId4">
            <a:alphaModFix/>
          </a:blip>
          <a:stretch>
            <a:fillRect/>
          </a:stretch>
        </p:blipFill>
        <p:spPr>
          <a:xfrm>
            <a:off x="3995339" y="0"/>
            <a:ext cx="1613472" cy="5143501"/>
          </a:xfrm>
          <a:prstGeom prst="rect">
            <a:avLst/>
          </a:prstGeom>
          <a:noFill/>
          <a:ln>
            <a:noFill/>
          </a:ln>
        </p:spPr>
      </p:pic>
      <p:pic>
        <p:nvPicPr>
          <p:cNvPr id="619" name="Google Shape;619;p58"/>
          <p:cNvPicPr preferRelativeResize="0"/>
          <p:nvPr/>
        </p:nvPicPr>
        <p:blipFill>
          <a:blip r:embed="rId5">
            <a:alphaModFix/>
          </a:blip>
          <a:stretch>
            <a:fillRect/>
          </a:stretch>
        </p:blipFill>
        <p:spPr>
          <a:xfrm>
            <a:off x="5608795" y="0"/>
            <a:ext cx="3111060" cy="5143501"/>
          </a:xfrm>
          <a:prstGeom prst="rect">
            <a:avLst/>
          </a:prstGeom>
          <a:noFill/>
          <a:ln>
            <a:noFill/>
          </a:ln>
        </p:spPr>
      </p:pic>
      <p:pic>
        <p:nvPicPr>
          <p:cNvPr id="620" name="Google Shape;620;p58"/>
          <p:cNvPicPr preferRelativeResize="0"/>
          <p:nvPr/>
        </p:nvPicPr>
        <p:blipFill>
          <a:blip r:embed="rId4">
            <a:alphaModFix/>
          </a:blip>
          <a:stretch>
            <a:fillRect/>
          </a:stretch>
        </p:blipFill>
        <p:spPr>
          <a:xfrm>
            <a:off x="969064" y="0"/>
            <a:ext cx="1613472" cy="5143501"/>
          </a:xfrm>
          <a:prstGeom prst="rect">
            <a:avLst/>
          </a:prstGeom>
          <a:noFill/>
          <a:ln>
            <a:noFill/>
          </a:ln>
        </p:spPr>
      </p:pic>
      <p:pic>
        <p:nvPicPr>
          <p:cNvPr id="621" name="Google Shape;621;p58"/>
          <p:cNvPicPr preferRelativeResize="0"/>
          <p:nvPr/>
        </p:nvPicPr>
        <p:blipFill>
          <a:blip r:embed="rId6">
            <a:alphaModFix/>
          </a:blip>
          <a:stretch>
            <a:fillRect/>
          </a:stretch>
        </p:blipFill>
        <p:spPr>
          <a:xfrm>
            <a:off x="0" y="29275"/>
            <a:ext cx="5733219" cy="511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59"/>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627" name="Google Shape;627;p59"/>
          <p:cNvPicPr preferRelativeResize="0"/>
          <p:nvPr/>
        </p:nvPicPr>
        <p:blipFill>
          <a:blip r:embed="rId4">
            <a:alphaModFix/>
          </a:blip>
          <a:stretch>
            <a:fillRect/>
          </a:stretch>
        </p:blipFill>
        <p:spPr>
          <a:xfrm>
            <a:off x="2522814" y="0"/>
            <a:ext cx="1613472" cy="5143501"/>
          </a:xfrm>
          <a:prstGeom prst="rect">
            <a:avLst/>
          </a:prstGeom>
          <a:noFill/>
          <a:ln>
            <a:noFill/>
          </a:ln>
        </p:spPr>
      </p:pic>
      <p:pic>
        <p:nvPicPr>
          <p:cNvPr id="628" name="Google Shape;628;p59"/>
          <p:cNvPicPr preferRelativeResize="0"/>
          <p:nvPr/>
        </p:nvPicPr>
        <p:blipFill>
          <a:blip r:embed="rId4">
            <a:alphaModFix/>
          </a:blip>
          <a:stretch>
            <a:fillRect/>
          </a:stretch>
        </p:blipFill>
        <p:spPr>
          <a:xfrm>
            <a:off x="3995339" y="0"/>
            <a:ext cx="1613472" cy="5143501"/>
          </a:xfrm>
          <a:prstGeom prst="rect">
            <a:avLst/>
          </a:prstGeom>
          <a:noFill/>
          <a:ln>
            <a:noFill/>
          </a:ln>
        </p:spPr>
      </p:pic>
      <p:pic>
        <p:nvPicPr>
          <p:cNvPr id="629" name="Google Shape;629;p59"/>
          <p:cNvPicPr preferRelativeResize="0"/>
          <p:nvPr/>
        </p:nvPicPr>
        <p:blipFill>
          <a:blip r:embed="rId5">
            <a:alphaModFix/>
          </a:blip>
          <a:stretch>
            <a:fillRect/>
          </a:stretch>
        </p:blipFill>
        <p:spPr>
          <a:xfrm>
            <a:off x="5608795" y="0"/>
            <a:ext cx="3111060" cy="5143501"/>
          </a:xfrm>
          <a:prstGeom prst="rect">
            <a:avLst/>
          </a:prstGeom>
          <a:noFill/>
          <a:ln>
            <a:noFill/>
          </a:ln>
        </p:spPr>
      </p:pic>
      <p:pic>
        <p:nvPicPr>
          <p:cNvPr id="630" name="Google Shape;630;p59"/>
          <p:cNvPicPr preferRelativeResize="0"/>
          <p:nvPr/>
        </p:nvPicPr>
        <p:blipFill>
          <a:blip r:embed="rId4">
            <a:alphaModFix/>
          </a:blip>
          <a:stretch>
            <a:fillRect/>
          </a:stretch>
        </p:blipFill>
        <p:spPr>
          <a:xfrm>
            <a:off x="969064" y="0"/>
            <a:ext cx="1613472" cy="5143501"/>
          </a:xfrm>
          <a:prstGeom prst="rect">
            <a:avLst/>
          </a:prstGeom>
          <a:noFill/>
          <a:ln>
            <a:noFill/>
          </a:ln>
        </p:spPr>
      </p:pic>
      <p:pic>
        <p:nvPicPr>
          <p:cNvPr id="631" name="Google Shape;631;p59"/>
          <p:cNvPicPr preferRelativeResize="0"/>
          <p:nvPr/>
        </p:nvPicPr>
        <p:blipFill>
          <a:blip r:embed="rId6">
            <a:alphaModFix/>
          </a:blip>
          <a:stretch>
            <a:fillRect/>
          </a:stretch>
        </p:blipFill>
        <p:spPr>
          <a:xfrm>
            <a:off x="4562325" y="656122"/>
            <a:ext cx="2106175" cy="3004850"/>
          </a:xfrm>
          <a:prstGeom prst="rect">
            <a:avLst/>
          </a:prstGeom>
          <a:noFill/>
          <a:ln>
            <a:noFill/>
          </a:ln>
        </p:spPr>
      </p:pic>
      <p:sp>
        <p:nvSpPr>
          <p:cNvPr id="632" name="Google Shape;632;p59"/>
          <p:cNvSpPr txBox="1"/>
          <p:nvPr/>
        </p:nvSpPr>
        <p:spPr>
          <a:xfrm>
            <a:off x="324550" y="1954400"/>
            <a:ext cx="4028700" cy="10794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solidFill>
                  <a:srgbClr val="FFFFFF"/>
                </a:solidFill>
                <a:latin typeface="Roboto"/>
                <a:ea typeface="Roboto"/>
                <a:cs typeface="Roboto"/>
                <a:sym typeface="Roboto"/>
              </a:rPr>
              <a:t>TERMINÓ?</a:t>
            </a:r>
            <a:endParaRPr sz="6000">
              <a:solidFill>
                <a:srgbClr val="FFFFFF"/>
              </a:solidFill>
              <a:latin typeface="Roboto"/>
              <a:ea typeface="Roboto"/>
              <a:cs typeface="Roboto"/>
              <a:sym typeface="Roboto"/>
            </a:endParaRPr>
          </a:p>
        </p:txBody>
      </p:sp>
      <p:sp>
        <p:nvSpPr>
          <p:cNvPr id="633" name="Google Shape;633;p59"/>
          <p:cNvSpPr txBox="1"/>
          <p:nvPr/>
        </p:nvSpPr>
        <p:spPr>
          <a:xfrm>
            <a:off x="1866050" y="3285675"/>
            <a:ext cx="829500" cy="10794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solidFill>
                  <a:srgbClr val="FFFFFF"/>
                </a:solidFill>
                <a:latin typeface="Roboto"/>
                <a:ea typeface="Roboto"/>
                <a:cs typeface="Roboto"/>
                <a:sym typeface="Roboto"/>
              </a:rPr>
              <a:t>Si</a:t>
            </a:r>
            <a:endParaRPr sz="60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9" name="Google Shape;639;p60"/>
          <p:cNvSpPr txBox="1"/>
          <p:nvPr/>
        </p:nvSpPr>
        <p:spPr>
          <a:xfrm>
            <a:off x="1503950" y="1753500"/>
            <a:ext cx="4325100" cy="12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latin typeface="Roboto"/>
                <a:ea typeface="Roboto"/>
                <a:cs typeface="Roboto"/>
                <a:sym typeface="Roboto"/>
              </a:rPr>
              <a:t>GRACIAS!</a:t>
            </a:r>
            <a:endParaRPr sz="7200">
              <a:latin typeface="Roboto"/>
              <a:ea typeface="Roboto"/>
              <a:cs typeface="Roboto"/>
              <a:sym typeface="Roboto"/>
            </a:endParaRPr>
          </a:p>
        </p:txBody>
      </p:sp>
      <p:pic>
        <p:nvPicPr>
          <p:cNvPr id="640" name="Google Shape;640;p60"/>
          <p:cNvPicPr preferRelativeResize="0"/>
          <p:nvPr/>
        </p:nvPicPr>
        <p:blipFill>
          <a:blip r:embed="rId4">
            <a:alphaModFix/>
          </a:blip>
          <a:stretch>
            <a:fillRect/>
          </a:stretch>
        </p:blipFill>
        <p:spPr>
          <a:xfrm>
            <a:off x="222425" y="459700"/>
            <a:ext cx="3725551" cy="554800"/>
          </a:xfrm>
          <a:prstGeom prst="rect">
            <a:avLst/>
          </a:prstGeom>
          <a:noFill/>
          <a:ln>
            <a:noFill/>
          </a:ln>
        </p:spPr>
      </p:pic>
      <p:pic>
        <p:nvPicPr>
          <p:cNvPr id="641" name="Google Shape;641;p60"/>
          <p:cNvPicPr preferRelativeResize="0"/>
          <p:nvPr/>
        </p:nvPicPr>
        <p:blipFill>
          <a:blip r:embed="rId5">
            <a:alphaModFix/>
          </a:blip>
          <a:stretch>
            <a:fillRect/>
          </a:stretch>
        </p:blipFill>
        <p:spPr>
          <a:xfrm>
            <a:off x="6686550" y="3089175"/>
            <a:ext cx="2012598" cy="2012598"/>
          </a:xfrm>
          <a:prstGeom prst="rect">
            <a:avLst/>
          </a:prstGeom>
          <a:noFill/>
          <a:ln>
            <a:noFill/>
          </a:ln>
        </p:spPr>
      </p:pic>
      <p:pic>
        <p:nvPicPr>
          <p:cNvPr id="642" name="Google Shape;642;p60"/>
          <p:cNvPicPr preferRelativeResize="0"/>
          <p:nvPr/>
        </p:nvPicPr>
        <p:blipFill rotWithShape="1">
          <a:blip r:embed="rId6">
            <a:alphaModFix/>
          </a:blip>
          <a:srcRect b="13085" l="14338" r="14145" t="13320"/>
          <a:stretch/>
        </p:blipFill>
        <p:spPr>
          <a:xfrm>
            <a:off x="1873150" y="3213825"/>
            <a:ext cx="2179070" cy="1322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pic>
        <p:nvPicPr>
          <p:cNvPr id="125" name="Google Shape;125;p17"/>
          <p:cNvPicPr preferRelativeResize="0"/>
          <p:nvPr/>
        </p:nvPicPr>
        <p:blipFill>
          <a:blip r:embed="rId4">
            <a:alphaModFix/>
          </a:blip>
          <a:stretch>
            <a:fillRect/>
          </a:stretch>
        </p:blipFill>
        <p:spPr>
          <a:xfrm>
            <a:off x="1858625" y="4013150"/>
            <a:ext cx="1181100" cy="1009650"/>
          </a:xfrm>
          <a:prstGeom prst="rect">
            <a:avLst/>
          </a:prstGeom>
          <a:noFill/>
          <a:ln>
            <a:noFill/>
          </a:ln>
        </p:spPr>
      </p:pic>
      <p:pic>
        <p:nvPicPr>
          <p:cNvPr id="126" name="Google Shape;126;p17"/>
          <p:cNvPicPr preferRelativeResize="0"/>
          <p:nvPr/>
        </p:nvPicPr>
        <p:blipFill>
          <a:blip r:embed="rId4">
            <a:alphaModFix/>
          </a:blip>
          <a:stretch>
            <a:fillRect/>
          </a:stretch>
        </p:blipFill>
        <p:spPr>
          <a:xfrm>
            <a:off x="7378700" y="4065925"/>
            <a:ext cx="1181100" cy="1077575"/>
          </a:xfrm>
          <a:prstGeom prst="rect">
            <a:avLst/>
          </a:prstGeom>
          <a:noFill/>
          <a:ln>
            <a:noFill/>
          </a:ln>
        </p:spPr>
      </p:pic>
      <p:pic>
        <p:nvPicPr>
          <p:cNvPr id="127" name="Google Shape;127;p17"/>
          <p:cNvPicPr preferRelativeResize="0"/>
          <p:nvPr/>
        </p:nvPicPr>
        <p:blipFill>
          <a:blip r:embed="rId5">
            <a:alphaModFix/>
          </a:blip>
          <a:stretch>
            <a:fillRect/>
          </a:stretch>
        </p:blipFill>
        <p:spPr>
          <a:xfrm>
            <a:off x="6091350" y="4065925"/>
            <a:ext cx="1362075" cy="1077575"/>
          </a:xfrm>
          <a:prstGeom prst="rect">
            <a:avLst/>
          </a:prstGeom>
          <a:noFill/>
          <a:ln>
            <a:noFill/>
          </a:ln>
        </p:spPr>
      </p:pic>
      <p:pic>
        <p:nvPicPr>
          <p:cNvPr id="128" name="Google Shape;128;p17"/>
          <p:cNvPicPr preferRelativeResize="0"/>
          <p:nvPr/>
        </p:nvPicPr>
        <p:blipFill>
          <a:blip r:embed="rId6">
            <a:alphaModFix/>
          </a:blip>
          <a:stretch>
            <a:fillRect/>
          </a:stretch>
        </p:blipFill>
        <p:spPr>
          <a:xfrm>
            <a:off x="2988425" y="4067175"/>
            <a:ext cx="1714500" cy="1076325"/>
          </a:xfrm>
          <a:prstGeom prst="rect">
            <a:avLst/>
          </a:prstGeom>
          <a:noFill/>
          <a:ln>
            <a:noFill/>
          </a:ln>
        </p:spPr>
      </p:pic>
      <p:pic>
        <p:nvPicPr>
          <p:cNvPr id="129" name="Google Shape;129;p17"/>
          <p:cNvPicPr preferRelativeResize="0"/>
          <p:nvPr/>
        </p:nvPicPr>
        <p:blipFill>
          <a:blip r:embed="rId7">
            <a:alphaModFix/>
          </a:blip>
          <a:stretch>
            <a:fillRect/>
          </a:stretch>
        </p:blipFill>
        <p:spPr>
          <a:xfrm>
            <a:off x="4637884" y="3951238"/>
            <a:ext cx="1505600" cy="1133475"/>
          </a:xfrm>
          <a:prstGeom prst="rect">
            <a:avLst/>
          </a:prstGeom>
          <a:noFill/>
          <a:ln>
            <a:noFill/>
          </a:ln>
        </p:spPr>
      </p:pic>
      <p:pic>
        <p:nvPicPr>
          <p:cNvPr id="130" name="Google Shape;130;p17"/>
          <p:cNvPicPr preferRelativeResize="0"/>
          <p:nvPr/>
        </p:nvPicPr>
        <p:blipFill>
          <a:blip r:embed="rId8">
            <a:alphaModFix/>
          </a:blip>
          <a:stretch>
            <a:fillRect/>
          </a:stretch>
        </p:blipFill>
        <p:spPr>
          <a:xfrm rot="10800000">
            <a:off x="90125" y="102575"/>
            <a:ext cx="6924675" cy="923925"/>
          </a:xfrm>
          <a:prstGeom prst="rect">
            <a:avLst/>
          </a:prstGeom>
          <a:noFill/>
          <a:ln>
            <a:noFill/>
          </a:ln>
        </p:spPr>
      </p:pic>
      <p:sp>
        <p:nvSpPr>
          <p:cNvPr id="131" name="Google Shape;131;p17"/>
          <p:cNvSpPr txBox="1"/>
          <p:nvPr/>
        </p:nvSpPr>
        <p:spPr>
          <a:xfrm>
            <a:off x="873575" y="102575"/>
            <a:ext cx="5944200" cy="7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700">
                <a:solidFill>
                  <a:schemeClr val="lt1"/>
                </a:solidFill>
                <a:latin typeface="Roboto"/>
                <a:ea typeface="Roboto"/>
                <a:cs typeface="Roboto"/>
                <a:sym typeface="Roboto"/>
              </a:rPr>
              <a:t>Dream Well Architected</a:t>
            </a:r>
            <a:endParaRPr b="1" sz="3700">
              <a:solidFill>
                <a:schemeClr val="lt1"/>
              </a:solidFill>
              <a:latin typeface="Roboto"/>
              <a:ea typeface="Roboto"/>
              <a:cs typeface="Roboto"/>
              <a:sym typeface="Roboto"/>
            </a:endParaRPr>
          </a:p>
        </p:txBody>
      </p:sp>
      <p:sp>
        <p:nvSpPr>
          <p:cNvPr id="132" name="Google Shape;132;p17"/>
          <p:cNvSpPr/>
          <p:nvPr/>
        </p:nvSpPr>
        <p:spPr>
          <a:xfrm>
            <a:off x="3471225" y="1392875"/>
            <a:ext cx="3537000" cy="3023400"/>
          </a:xfrm>
          <a:prstGeom prst="rect">
            <a:avLst/>
          </a:prstGeom>
          <a:solidFill>
            <a:srgbClr val="B7B7B7"/>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133" name="Google Shape;133;p17"/>
          <p:cNvSpPr txBox="1"/>
          <p:nvPr>
            <p:ph idx="4294967295" type="body"/>
          </p:nvPr>
        </p:nvSpPr>
        <p:spPr>
          <a:xfrm>
            <a:off x="3486063" y="1479038"/>
            <a:ext cx="2808000" cy="55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Char char="●"/>
            </a:pPr>
            <a:r>
              <a:rPr b="1" lang="es" sz="2100">
                <a:solidFill>
                  <a:srgbClr val="FFFFFF"/>
                </a:solidFill>
              </a:rPr>
              <a:t>Availability</a:t>
            </a:r>
            <a:endParaRPr b="1" sz="2100">
              <a:solidFill>
                <a:srgbClr val="FFFFFF"/>
              </a:solidFill>
            </a:endParaRPr>
          </a:p>
        </p:txBody>
      </p:sp>
      <p:sp>
        <p:nvSpPr>
          <p:cNvPr id="134" name="Google Shape;134;p17"/>
          <p:cNvSpPr txBox="1"/>
          <p:nvPr/>
        </p:nvSpPr>
        <p:spPr>
          <a:xfrm>
            <a:off x="3486063" y="2059763"/>
            <a:ext cx="2910600" cy="518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Reliability</a:t>
            </a:r>
            <a:endParaRPr b="1" sz="2100">
              <a:solidFill>
                <a:schemeClr val="lt1"/>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135" name="Google Shape;135;p17"/>
          <p:cNvSpPr txBox="1"/>
          <p:nvPr/>
        </p:nvSpPr>
        <p:spPr>
          <a:xfrm>
            <a:off x="3486063" y="2643813"/>
            <a:ext cx="3112800" cy="5946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Scalability</a:t>
            </a:r>
            <a:endParaRPr b="1">
              <a:latin typeface="Roboto"/>
              <a:ea typeface="Roboto"/>
              <a:cs typeface="Roboto"/>
              <a:sym typeface="Roboto"/>
            </a:endParaRPr>
          </a:p>
        </p:txBody>
      </p:sp>
      <p:sp>
        <p:nvSpPr>
          <p:cNvPr id="136" name="Google Shape;136;p17"/>
          <p:cNvSpPr txBox="1"/>
          <p:nvPr/>
        </p:nvSpPr>
        <p:spPr>
          <a:xfrm>
            <a:off x="3471213" y="3238425"/>
            <a:ext cx="29403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Resilience</a:t>
            </a:r>
            <a:endParaRPr b="1">
              <a:latin typeface="Roboto"/>
              <a:ea typeface="Roboto"/>
              <a:cs typeface="Roboto"/>
              <a:sym typeface="Roboto"/>
            </a:endParaRPr>
          </a:p>
        </p:txBody>
      </p:sp>
      <p:sp>
        <p:nvSpPr>
          <p:cNvPr id="137" name="Google Shape;137;p17"/>
          <p:cNvSpPr txBox="1"/>
          <p:nvPr/>
        </p:nvSpPr>
        <p:spPr>
          <a:xfrm>
            <a:off x="3471213" y="3843400"/>
            <a:ext cx="3982200" cy="4647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lt1"/>
              </a:buClr>
              <a:buSzPts val="2100"/>
              <a:buFont typeface="Roboto"/>
              <a:buChar char="●"/>
            </a:pPr>
            <a:r>
              <a:rPr b="1" lang="es" sz="2100">
                <a:solidFill>
                  <a:schemeClr val="lt1"/>
                </a:solidFill>
                <a:latin typeface="Roboto"/>
                <a:ea typeface="Roboto"/>
                <a:cs typeface="Roboto"/>
                <a:sym typeface="Roboto"/>
              </a:rPr>
              <a:t>Security</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18"/>
          <p:cNvSpPr txBox="1"/>
          <p:nvPr/>
        </p:nvSpPr>
        <p:spPr>
          <a:xfrm>
            <a:off x="126975" y="148675"/>
            <a:ext cx="63744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200" u="sng">
                <a:latin typeface="Roboto"/>
                <a:ea typeface="Roboto"/>
                <a:cs typeface="Roboto"/>
                <a:sym typeface="Roboto"/>
              </a:rPr>
              <a:t>END to END ENCRYPTION (E2EE)</a:t>
            </a:r>
            <a:endParaRPr b="1" sz="3200" u="sng">
              <a:latin typeface="Roboto"/>
              <a:ea typeface="Roboto"/>
              <a:cs typeface="Roboto"/>
              <a:sym typeface="Roboto"/>
            </a:endParaRPr>
          </a:p>
        </p:txBody>
      </p:sp>
      <p:sp>
        <p:nvSpPr>
          <p:cNvPr id="144" name="Google Shape;144;p18"/>
          <p:cNvSpPr/>
          <p:nvPr/>
        </p:nvSpPr>
        <p:spPr>
          <a:xfrm>
            <a:off x="1251950" y="1924125"/>
            <a:ext cx="871800" cy="355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034000" y="1367100"/>
            <a:ext cx="1307700" cy="6726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809000" y="1460563"/>
            <a:ext cx="485676" cy="4856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7780775" y="4416475"/>
            <a:ext cx="871800" cy="355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562825" y="3851125"/>
            <a:ext cx="1307700" cy="6726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4397850" y="1367100"/>
            <a:ext cx="348300" cy="672600"/>
          </a:xfrm>
          <a:prstGeom prst="blockArc">
            <a:avLst>
              <a:gd fmla="val 10800000" name="adj1"/>
              <a:gd fmla="val 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rot="5400000">
            <a:off x="4374700" y="1569950"/>
            <a:ext cx="412050" cy="485675"/>
          </a:xfrm>
          <a:prstGeom prst="flowChartDisp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txBox="1"/>
          <p:nvPr/>
        </p:nvSpPr>
        <p:spPr>
          <a:xfrm>
            <a:off x="1320500" y="1525525"/>
            <a:ext cx="7347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Tomás</a:t>
            </a:r>
            <a:endParaRPr b="1">
              <a:solidFill>
                <a:srgbClr val="FFFFFF"/>
              </a:solidFill>
              <a:latin typeface="Roboto"/>
              <a:ea typeface="Roboto"/>
              <a:cs typeface="Roboto"/>
              <a:sym typeface="Roboto"/>
            </a:endParaRPr>
          </a:p>
        </p:txBody>
      </p:sp>
      <p:sp>
        <p:nvSpPr>
          <p:cNvPr id="152" name="Google Shape;152;p18"/>
          <p:cNvSpPr txBox="1"/>
          <p:nvPr/>
        </p:nvSpPr>
        <p:spPr>
          <a:xfrm>
            <a:off x="7866975" y="4017625"/>
            <a:ext cx="7347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Martín</a:t>
            </a:r>
            <a:endParaRPr b="1">
              <a:solidFill>
                <a:srgbClr val="FFFFFF"/>
              </a:solidFill>
              <a:latin typeface="Roboto"/>
              <a:ea typeface="Roboto"/>
              <a:cs typeface="Roboto"/>
              <a:sym typeface="Roboto"/>
            </a:endParaRPr>
          </a:p>
        </p:txBody>
      </p:sp>
      <p:cxnSp>
        <p:nvCxnSpPr>
          <p:cNvPr id="153" name="Google Shape;153;p18"/>
          <p:cNvCxnSpPr>
            <a:stCxn id="145" idx="0"/>
            <a:endCxn id="146" idx="1"/>
          </p:cNvCxnSpPr>
          <p:nvPr/>
        </p:nvCxnSpPr>
        <p:spPr>
          <a:xfrm>
            <a:off x="2341700" y="1703400"/>
            <a:ext cx="467400" cy="0"/>
          </a:xfrm>
          <a:prstGeom prst="straightConnector1">
            <a:avLst/>
          </a:prstGeom>
          <a:noFill/>
          <a:ln cap="flat" cmpd="sng" w="28575">
            <a:solidFill>
              <a:schemeClr val="dk2"/>
            </a:solidFill>
            <a:prstDash val="solid"/>
            <a:round/>
            <a:headEnd len="med" w="med" type="none"/>
            <a:tailEnd len="med" w="med" type="none"/>
          </a:ln>
        </p:spPr>
      </p:cxnSp>
      <p:sp>
        <p:nvSpPr>
          <p:cNvPr id="154" name="Google Shape;154;p18"/>
          <p:cNvSpPr/>
          <p:nvPr/>
        </p:nvSpPr>
        <p:spPr>
          <a:xfrm>
            <a:off x="3898400" y="2653400"/>
            <a:ext cx="1257900" cy="4857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nvSpPr>
        <p:spPr>
          <a:xfrm>
            <a:off x="4160000" y="2718350"/>
            <a:ext cx="7347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Server</a:t>
            </a:r>
            <a:endParaRPr b="1">
              <a:solidFill>
                <a:srgbClr val="FFFFFF"/>
              </a:solidFill>
              <a:latin typeface="Roboto"/>
              <a:ea typeface="Roboto"/>
              <a:cs typeface="Roboto"/>
              <a:sym typeface="Roboto"/>
            </a:endParaRPr>
          </a:p>
        </p:txBody>
      </p:sp>
      <p:sp>
        <p:nvSpPr>
          <p:cNvPr id="156" name="Google Shape;156;p18"/>
          <p:cNvSpPr/>
          <p:nvPr/>
        </p:nvSpPr>
        <p:spPr>
          <a:xfrm>
            <a:off x="6603175" y="3944575"/>
            <a:ext cx="485676" cy="48567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8"/>
          <p:cNvCxnSpPr>
            <a:stCxn id="148" idx="4"/>
            <a:endCxn id="156" idx="3"/>
          </p:cNvCxnSpPr>
          <p:nvPr/>
        </p:nvCxnSpPr>
        <p:spPr>
          <a:xfrm rot="10800000">
            <a:off x="7088825" y="4187425"/>
            <a:ext cx="474000" cy="0"/>
          </a:xfrm>
          <a:prstGeom prst="straightConnector1">
            <a:avLst/>
          </a:prstGeom>
          <a:noFill/>
          <a:ln cap="flat" cmpd="sng" w="28575">
            <a:solidFill>
              <a:schemeClr val="dk2"/>
            </a:solidFill>
            <a:prstDash val="solid"/>
            <a:round/>
            <a:headEnd len="med" w="med" type="none"/>
            <a:tailEnd len="med" w="med" type="none"/>
          </a:ln>
        </p:spPr>
      </p:cxnSp>
      <p:sp>
        <p:nvSpPr>
          <p:cNvPr id="158" name="Google Shape;158;p18"/>
          <p:cNvSpPr/>
          <p:nvPr/>
        </p:nvSpPr>
        <p:spPr>
          <a:xfrm>
            <a:off x="5131025" y="3728950"/>
            <a:ext cx="403500" cy="672600"/>
          </a:xfrm>
          <a:prstGeom prst="blockArc">
            <a:avLst>
              <a:gd fmla="val 10163486" name="adj1"/>
              <a:gd fmla="val 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rot="5400000">
            <a:off x="5126725" y="3952688"/>
            <a:ext cx="412050" cy="485675"/>
          </a:xfrm>
          <a:prstGeom prst="flowChartDisp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3595350" y="1634875"/>
            <a:ext cx="441882" cy="355806"/>
          </a:xfrm>
          <a:prstGeom prst="lightningBol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5400000">
            <a:off x="5847900" y="4060675"/>
            <a:ext cx="441882" cy="355806"/>
          </a:xfrm>
          <a:prstGeom prst="lightningBol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5054363" y="4052563"/>
            <a:ext cx="5568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ENC</a:t>
            </a:r>
            <a:endParaRPr b="1">
              <a:solidFill>
                <a:srgbClr val="FFFFFF"/>
              </a:solidFill>
              <a:latin typeface="Roboto"/>
              <a:ea typeface="Roboto"/>
              <a:cs typeface="Roboto"/>
              <a:sym typeface="Roboto"/>
            </a:endParaRPr>
          </a:p>
        </p:txBody>
      </p:sp>
      <p:sp>
        <p:nvSpPr>
          <p:cNvPr id="163" name="Google Shape;163;p18"/>
          <p:cNvSpPr txBox="1"/>
          <p:nvPr/>
        </p:nvSpPr>
        <p:spPr>
          <a:xfrm>
            <a:off x="4337900" y="1634887"/>
            <a:ext cx="5568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ENC</a:t>
            </a:r>
            <a:endParaRPr b="1">
              <a:solidFill>
                <a:srgbClr val="FFFFFF"/>
              </a:solidFill>
              <a:latin typeface="Roboto"/>
              <a:ea typeface="Roboto"/>
              <a:cs typeface="Roboto"/>
              <a:sym typeface="Roboto"/>
            </a:endParaRPr>
          </a:p>
        </p:txBody>
      </p:sp>
      <p:sp>
        <p:nvSpPr>
          <p:cNvPr id="164" name="Google Shape;164;p18"/>
          <p:cNvSpPr txBox="1"/>
          <p:nvPr/>
        </p:nvSpPr>
        <p:spPr>
          <a:xfrm>
            <a:off x="5729250" y="3201375"/>
            <a:ext cx="9987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66666"/>
                </a:solidFill>
                <a:latin typeface="Roboto"/>
                <a:ea typeface="Roboto"/>
                <a:cs typeface="Roboto"/>
                <a:sym typeface="Roboto"/>
              </a:rPr>
              <a:t>PRIVATE</a:t>
            </a:r>
            <a:endParaRPr b="1">
              <a:solidFill>
                <a:srgbClr val="666666"/>
              </a:solidFill>
              <a:latin typeface="Roboto"/>
              <a:ea typeface="Roboto"/>
              <a:cs typeface="Roboto"/>
              <a:sym typeface="Roboto"/>
            </a:endParaRPr>
          </a:p>
        </p:txBody>
      </p:sp>
      <p:sp>
        <p:nvSpPr>
          <p:cNvPr id="165" name="Google Shape;165;p18"/>
          <p:cNvSpPr txBox="1"/>
          <p:nvPr/>
        </p:nvSpPr>
        <p:spPr>
          <a:xfrm>
            <a:off x="3344624" y="972175"/>
            <a:ext cx="8154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666666"/>
                </a:solidFill>
                <a:latin typeface="Roboto"/>
                <a:ea typeface="Roboto"/>
                <a:cs typeface="Roboto"/>
                <a:sym typeface="Roboto"/>
              </a:rPr>
              <a:t>PUBLIC</a:t>
            </a:r>
            <a:endParaRPr b="1">
              <a:solidFill>
                <a:srgbClr val="666666"/>
              </a:solidFill>
              <a:latin typeface="Roboto"/>
              <a:ea typeface="Roboto"/>
              <a:cs typeface="Roboto"/>
              <a:sym typeface="Roboto"/>
            </a:endParaRPr>
          </a:p>
        </p:txBody>
      </p:sp>
      <p:cxnSp>
        <p:nvCxnSpPr>
          <p:cNvPr id="166" name="Google Shape;166;p18"/>
          <p:cNvCxnSpPr>
            <a:stCxn id="146" idx="3"/>
            <a:endCxn id="160" idx="1"/>
          </p:cNvCxnSpPr>
          <p:nvPr/>
        </p:nvCxnSpPr>
        <p:spPr>
          <a:xfrm flipH="1" rot="10800000">
            <a:off x="3294676" y="1698901"/>
            <a:ext cx="300600" cy="4500"/>
          </a:xfrm>
          <a:prstGeom prst="straightConnector1">
            <a:avLst/>
          </a:prstGeom>
          <a:noFill/>
          <a:ln cap="flat" cmpd="sng" w="28575">
            <a:solidFill>
              <a:schemeClr val="dk2"/>
            </a:solidFill>
            <a:prstDash val="solid"/>
            <a:round/>
            <a:headEnd len="med" w="med" type="none"/>
            <a:tailEnd len="med" w="med" type="none"/>
          </a:ln>
        </p:spPr>
      </p:cxnSp>
      <p:cxnSp>
        <p:nvCxnSpPr>
          <p:cNvPr id="167" name="Google Shape;167;p18"/>
          <p:cNvCxnSpPr>
            <a:stCxn id="160" idx="6"/>
            <a:endCxn id="160" idx="6"/>
          </p:cNvCxnSpPr>
          <p:nvPr/>
        </p:nvCxnSpPr>
        <p:spPr>
          <a:xfrm>
            <a:off x="3858433" y="1735028"/>
            <a:ext cx="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8"/>
          <p:cNvCxnSpPr>
            <a:stCxn id="160" idx="5"/>
            <a:endCxn id="163" idx="1"/>
          </p:cNvCxnSpPr>
          <p:nvPr/>
        </p:nvCxnSpPr>
        <p:spPr>
          <a:xfrm flipH="1" rot="10800000">
            <a:off x="3934474" y="1812860"/>
            <a:ext cx="403500" cy="19800"/>
          </a:xfrm>
          <a:prstGeom prst="straightConnector1">
            <a:avLst/>
          </a:prstGeom>
          <a:noFill/>
          <a:ln cap="flat" cmpd="sng" w="28575">
            <a:solidFill>
              <a:schemeClr val="dk2"/>
            </a:solidFill>
            <a:prstDash val="solid"/>
            <a:round/>
            <a:headEnd len="med" w="med" type="none"/>
            <a:tailEnd len="med" w="med" type="none"/>
          </a:ln>
        </p:spPr>
      </p:cxnSp>
      <p:sp>
        <p:nvSpPr>
          <p:cNvPr id="169" name="Google Shape;169;p18"/>
          <p:cNvSpPr/>
          <p:nvPr/>
        </p:nvSpPr>
        <p:spPr>
          <a:xfrm>
            <a:off x="4433925" y="2105425"/>
            <a:ext cx="300600" cy="41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8"/>
          <p:cNvCxnSpPr>
            <a:stCxn id="160" idx="0"/>
            <a:endCxn id="165" idx="2"/>
          </p:cNvCxnSpPr>
          <p:nvPr/>
        </p:nvCxnSpPr>
        <p:spPr>
          <a:xfrm rot="10800000">
            <a:off x="3752466" y="1327975"/>
            <a:ext cx="16200" cy="306900"/>
          </a:xfrm>
          <a:prstGeom prst="straightConnector1">
            <a:avLst/>
          </a:prstGeom>
          <a:noFill/>
          <a:ln cap="flat" cmpd="sng" w="28575">
            <a:solidFill>
              <a:schemeClr val="dk2"/>
            </a:solidFill>
            <a:prstDash val="solid"/>
            <a:round/>
            <a:headEnd len="med" w="med" type="none"/>
            <a:tailEnd len="med" w="med" type="none"/>
          </a:ln>
        </p:spPr>
      </p:cxnSp>
      <p:sp>
        <p:nvSpPr>
          <p:cNvPr id="171" name="Google Shape;171;p18"/>
          <p:cNvSpPr/>
          <p:nvPr/>
        </p:nvSpPr>
        <p:spPr>
          <a:xfrm rot="5400000">
            <a:off x="4240775" y="3599225"/>
            <a:ext cx="998700" cy="485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18"/>
          <p:cNvCxnSpPr>
            <a:stCxn id="161" idx="1"/>
            <a:endCxn id="164" idx="2"/>
          </p:cNvCxnSpPr>
          <p:nvPr/>
        </p:nvCxnSpPr>
        <p:spPr>
          <a:xfrm flipH="1" rot="10800000">
            <a:off x="6182666" y="3557137"/>
            <a:ext cx="45900" cy="460500"/>
          </a:xfrm>
          <a:prstGeom prst="straightConnector1">
            <a:avLst/>
          </a:prstGeom>
          <a:noFill/>
          <a:ln cap="flat" cmpd="sng" w="28575">
            <a:solidFill>
              <a:schemeClr val="dk2"/>
            </a:solidFill>
            <a:prstDash val="solid"/>
            <a:round/>
            <a:headEnd len="med" w="med" type="none"/>
            <a:tailEnd len="med" w="med" type="none"/>
          </a:ln>
        </p:spPr>
      </p:cxnSp>
      <p:cxnSp>
        <p:nvCxnSpPr>
          <p:cNvPr id="173" name="Google Shape;173;p18"/>
          <p:cNvCxnSpPr>
            <a:stCxn id="156" idx="1"/>
            <a:endCxn id="161" idx="0"/>
          </p:cNvCxnSpPr>
          <p:nvPr/>
        </p:nvCxnSpPr>
        <p:spPr>
          <a:xfrm flipH="1">
            <a:off x="6246775" y="4187413"/>
            <a:ext cx="356400" cy="3600"/>
          </a:xfrm>
          <a:prstGeom prst="straightConnector1">
            <a:avLst/>
          </a:prstGeom>
          <a:noFill/>
          <a:ln cap="flat" cmpd="sng" w="28575">
            <a:solidFill>
              <a:schemeClr val="dk2"/>
            </a:solidFill>
            <a:prstDash val="solid"/>
            <a:round/>
            <a:headEnd len="med" w="med" type="none"/>
            <a:tailEnd len="med" w="med" type="none"/>
          </a:ln>
        </p:spPr>
      </p:cxnSp>
      <p:cxnSp>
        <p:nvCxnSpPr>
          <p:cNvPr id="174" name="Google Shape;174;p18"/>
          <p:cNvCxnSpPr>
            <a:stCxn id="162" idx="3"/>
            <a:endCxn id="161" idx="3"/>
          </p:cNvCxnSpPr>
          <p:nvPr/>
        </p:nvCxnSpPr>
        <p:spPr>
          <a:xfrm flipH="1" rot="10800000">
            <a:off x="5611163" y="4222363"/>
            <a:ext cx="390000" cy="81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19"/>
          <p:cNvSpPr txBox="1"/>
          <p:nvPr/>
        </p:nvSpPr>
        <p:spPr>
          <a:xfrm>
            <a:off x="1489875" y="148650"/>
            <a:ext cx="39102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200" u="sng">
                <a:latin typeface="Roboto"/>
                <a:ea typeface="Roboto"/>
                <a:cs typeface="Roboto"/>
                <a:sym typeface="Roboto"/>
              </a:rPr>
              <a:t>JSON WEB TOKEN</a:t>
            </a:r>
            <a:endParaRPr b="1" sz="3200" u="sng">
              <a:latin typeface="Roboto"/>
              <a:ea typeface="Roboto"/>
              <a:cs typeface="Roboto"/>
              <a:sym typeface="Roboto"/>
            </a:endParaRPr>
          </a:p>
        </p:txBody>
      </p:sp>
      <p:sp>
        <p:nvSpPr>
          <p:cNvPr id="181" name="Google Shape;181;p19"/>
          <p:cNvSpPr txBox="1"/>
          <p:nvPr/>
        </p:nvSpPr>
        <p:spPr>
          <a:xfrm>
            <a:off x="1320500" y="1525525"/>
            <a:ext cx="7347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Tomás</a:t>
            </a:r>
            <a:endParaRPr b="1">
              <a:solidFill>
                <a:srgbClr val="FFFFFF"/>
              </a:solidFill>
              <a:latin typeface="Roboto"/>
              <a:ea typeface="Roboto"/>
              <a:cs typeface="Roboto"/>
              <a:sym typeface="Roboto"/>
            </a:endParaRPr>
          </a:p>
        </p:txBody>
      </p:sp>
      <p:cxnSp>
        <p:nvCxnSpPr>
          <p:cNvPr id="182" name="Google Shape;182;p19"/>
          <p:cNvCxnSpPr>
            <a:stCxn id="183" idx="6"/>
            <a:endCxn id="183" idx="6"/>
          </p:cNvCxnSpPr>
          <p:nvPr/>
        </p:nvCxnSpPr>
        <p:spPr>
          <a:xfrm>
            <a:off x="3858433" y="1735028"/>
            <a:ext cx="0" cy="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19"/>
          <p:cNvSpPr/>
          <p:nvPr/>
        </p:nvSpPr>
        <p:spPr>
          <a:xfrm>
            <a:off x="850100" y="1881325"/>
            <a:ext cx="734700" cy="471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529700" y="1259725"/>
            <a:ext cx="1375500" cy="823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4113850" y="1881325"/>
            <a:ext cx="734700" cy="471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3718025" y="1291675"/>
            <a:ext cx="1375500" cy="823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529700" y="4091150"/>
            <a:ext cx="1752300" cy="471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3341225" y="4091150"/>
            <a:ext cx="1752300" cy="471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746450" y="1499525"/>
            <a:ext cx="942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CLIENT</a:t>
            </a:r>
            <a:endParaRPr b="1">
              <a:solidFill>
                <a:srgbClr val="FFFFFF"/>
              </a:solidFill>
              <a:latin typeface="Roboto"/>
              <a:ea typeface="Roboto"/>
              <a:cs typeface="Roboto"/>
              <a:sym typeface="Roboto"/>
            </a:endParaRPr>
          </a:p>
        </p:txBody>
      </p:sp>
      <p:sp>
        <p:nvSpPr>
          <p:cNvPr id="191" name="Google Shape;191;p19"/>
          <p:cNvSpPr txBox="1"/>
          <p:nvPr/>
        </p:nvSpPr>
        <p:spPr>
          <a:xfrm>
            <a:off x="4010200" y="1499525"/>
            <a:ext cx="942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CLIENT</a:t>
            </a:r>
            <a:endParaRPr b="1">
              <a:solidFill>
                <a:srgbClr val="FFFFFF"/>
              </a:solidFill>
              <a:latin typeface="Roboto"/>
              <a:ea typeface="Roboto"/>
              <a:cs typeface="Roboto"/>
              <a:sym typeface="Roboto"/>
            </a:endParaRPr>
          </a:p>
        </p:txBody>
      </p:sp>
      <p:sp>
        <p:nvSpPr>
          <p:cNvPr id="192" name="Google Shape;192;p19"/>
          <p:cNvSpPr txBox="1"/>
          <p:nvPr/>
        </p:nvSpPr>
        <p:spPr>
          <a:xfrm>
            <a:off x="934850" y="4091150"/>
            <a:ext cx="942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SERVER</a:t>
            </a:r>
            <a:endParaRPr b="1">
              <a:solidFill>
                <a:srgbClr val="FFFFFF"/>
              </a:solidFill>
              <a:latin typeface="Roboto"/>
              <a:ea typeface="Roboto"/>
              <a:cs typeface="Roboto"/>
              <a:sym typeface="Roboto"/>
            </a:endParaRPr>
          </a:p>
        </p:txBody>
      </p:sp>
      <p:sp>
        <p:nvSpPr>
          <p:cNvPr id="193" name="Google Shape;193;p19"/>
          <p:cNvSpPr txBox="1"/>
          <p:nvPr/>
        </p:nvSpPr>
        <p:spPr>
          <a:xfrm>
            <a:off x="3746375" y="4091150"/>
            <a:ext cx="942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SERVER</a:t>
            </a:r>
            <a:endParaRPr b="1">
              <a:solidFill>
                <a:srgbClr val="FFFFFF"/>
              </a:solidFill>
              <a:latin typeface="Roboto"/>
              <a:ea typeface="Roboto"/>
              <a:cs typeface="Roboto"/>
              <a:sym typeface="Roboto"/>
            </a:endParaRPr>
          </a:p>
        </p:txBody>
      </p:sp>
      <p:sp>
        <p:nvSpPr>
          <p:cNvPr id="194" name="Google Shape;194;p19"/>
          <p:cNvSpPr/>
          <p:nvPr/>
        </p:nvSpPr>
        <p:spPr>
          <a:xfrm>
            <a:off x="622200" y="2544550"/>
            <a:ext cx="452100" cy="1393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1453100" y="2581150"/>
            <a:ext cx="452100" cy="1393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3387425" y="2581150"/>
            <a:ext cx="1116000" cy="1393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4428025" y="2525150"/>
            <a:ext cx="582600" cy="1393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nvSpPr>
        <p:spPr>
          <a:xfrm>
            <a:off x="697575" y="2669300"/>
            <a:ext cx="3768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A</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U</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T</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H</a:t>
            </a:r>
            <a:endParaRPr b="1">
              <a:solidFill>
                <a:srgbClr val="FFFFFF"/>
              </a:solidFill>
              <a:latin typeface="Roboto"/>
              <a:ea typeface="Roboto"/>
              <a:cs typeface="Roboto"/>
              <a:sym typeface="Roboto"/>
            </a:endParaRPr>
          </a:p>
        </p:txBody>
      </p:sp>
      <p:sp>
        <p:nvSpPr>
          <p:cNvPr id="199" name="Google Shape;199;p19"/>
          <p:cNvSpPr txBox="1"/>
          <p:nvPr/>
        </p:nvSpPr>
        <p:spPr>
          <a:xfrm>
            <a:off x="1499450" y="2832838"/>
            <a:ext cx="3768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J</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W</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T</a:t>
            </a:r>
            <a:endParaRPr b="1">
              <a:solidFill>
                <a:srgbClr val="FFFFFF"/>
              </a:solidFill>
              <a:latin typeface="Roboto"/>
              <a:ea typeface="Roboto"/>
              <a:cs typeface="Roboto"/>
              <a:sym typeface="Roboto"/>
            </a:endParaRPr>
          </a:p>
        </p:txBody>
      </p:sp>
      <p:sp>
        <p:nvSpPr>
          <p:cNvPr id="200" name="Google Shape;200;p19"/>
          <p:cNvSpPr txBox="1"/>
          <p:nvPr/>
        </p:nvSpPr>
        <p:spPr>
          <a:xfrm>
            <a:off x="3670025" y="2550725"/>
            <a:ext cx="582600" cy="12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REQ </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  </a:t>
            </a:r>
            <a:r>
              <a:rPr b="1" lang="es" sz="1700">
                <a:solidFill>
                  <a:srgbClr val="FFFFFF"/>
                </a:solidFill>
                <a:latin typeface="Roboto"/>
                <a:ea typeface="Roboto"/>
                <a:cs typeface="Roboto"/>
                <a:sym typeface="Roboto"/>
              </a:rPr>
              <a:t>+</a:t>
            </a:r>
            <a:endParaRPr b="1" sz="1700">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b="1" lang="es">
                <a:solidFill>
                  <a:srgbClr val="FFFFFF"/>
                </a:solidFill>
                <a:latin typeface="Roboto"/>
                <a:ea typeface="Roboto"/>
                <a:cs typeface="Roboto"/>
                <a:sym typeface="Roboto"/>
              </a:rPr>
              <a:t>JWT</a:t>
            </a:r>
            <a:endParaRPr b="1">
              <a:solidFill>
                <a:srgbClr val="FFFFFF"/>
              </a:solidFill>
              <a:latin typeface="Roboto"/>
              <a:ea typeface="Roboto"/>
              <a:cs typeface="Roboto"/>
              <a:sym typeface="Roboto"/>
            </a:endParaRPr>
          </a:p>
        </p:txBody>
      </p:sp>
      <p:sp>
        <p:nvSpPr>
          <p:cNvPr id="201" name="Google Shape;201;p19"/>
          <p:cNvSpPr txBox="1"/>
          <p:nvPr/>
        </p:nvSpPr>
        <p:spPr>
          <a:xfrm>
            <a:off x="4596125" y="2832850"/>
            <a:ext cx="3768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RES</a:t>
            </a:r>
            <a:endParaRPr b="1">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20"/>
          <p:cNvSpPr txBox="1"/>
          <p:nvPr/>
        </p:nvSpPr>
        <p:spPr>
          <a:xfrm>
            <a:off x="3434850" y="226732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OPCIONES</a:t>
            </a:r>
            <a:endParaRPr b="1" sz="3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21"/>
          <p:cNvSpPr txBox="1"/>
          <p:nvPr/>
        </p:nvSpPr>
        <p:spPr>
          <a:xfrm>
            <a:off x="2139650" y="2254875"/>
            <a:ext cx="5163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500">
                <a:latin typeface="Roboto"/>
                <a:ea typeface="Roboto"/>
                <a:cs typeface="Roboto"/>
                <a:sym typeface="Roboto"/>
              </a:rPr>
              <a:t>Agustín Osorio (Oszi)</a:t>
            </a:r>
            <a:endParaRPr b="1" sz="3500">
              <a:latin typeface="Roboto"/>
              <a:ea typeface="Roboto"/>
              <a:cs typeface="Roboto"/>
              <a:sym typeface="Roboto"/>
            </a:endParaRPr>
          </a:p>
        </p:txBody>
      </p:sp>
      <p:pic>
        <p:nvPicPr>
          <p:cNvPr id="212" name="Google Shape;212;p21"/>
          <p:cNvPicPr preferRelativeResize="0"/>
          <p:nvPr/>
        </p:nvPicPr>
        <p:blipFill>
          <a:blip r:embed="rId4">
            <a:alphaModFix/>
          </a:blip>
          <a:stretch>
            <a:fillRect/>
          </a:stretch>
        </p:blipFill>
        <p:spPr>
          <a:xfrm>
            <a:off x="0" y="2155225"/>
            <a:ext cx="9144001" cy="894500"/>
          </a:xfrm>
          <a:prstGeom prst="rect">
            <a:avLst/>
          </a:prstGeom>
          <a:noFill/>
          <a:ln>
            <a:noFill/>
          </a:ln>
        </p:spPr>
      </p:pic>
      <p:pic>
        <p:nvPicPr>
          <p:cNvPr id="213" name="Google Shape;213;p21"/>
          <p:cNvPicPr preferRelativeResize="0"/>
          <p:nvPr/>
        </p:nvPicPr>
        <p:blipFill>
          <a:blip r:embed="rId5">
            <a:alphaModFix/>
          </a:blip>
          <a:stretch>
            <a:fillRect/>
          </a:stretch>
        </p:blipFill>
        <p:spPr>
          <a:xfrm>
            <a:off x="2522814" y="0"/>
            <a:ext cx="1613472" cy="5143501"/>
          </a:xfrm>
          <a:prstGeom prst="rect">
            <a:avLst/>
          </a:prstGeom>
          <a:noFill/>
          <a:ln>
            <a:noFill/>
          </a:ln>
        </p:spPr>
      </p:pic>
      <p:pic>
        <p:nvPicPr>
          <p:cNvPr id="214" name="Google Shape;214;p21"/>
          <p:cNvPicPr preferRelativeResize="0"/>
          <p:nvPr/>
        </p:nvPicPr>
        <p:blipFill>
          <a:blip r:embed="rId5">
            <a:alphaModFix/>
          </a:blip>
          <a:stretch>
            <a:fillRect/>
          </a:stretch>
        </p:blipFill>
        <p:spPr>
          <a:xfrm>
            <a:off x="3995339" y="0"/>
            <a:ext cx="1613472" cy="5143501"/>
          </a:xfrm>
          <a:prstGeom prst="rect">
            <a:avLst/>
          </a:prstGeom>
          <a:noFill/>
          <a:ln>
            <a:noFill/>
          </a:ln>
        </p:spPr>
      </p:pic>
      <p:pic>
        <p:nvPicPr>
          <p:cNvPr id="215" name="Google Shape;215;p21"/>
          <p:cNvPicPr preferRelativeResize="0"/>
          <p:nvPr/>
        </p:nvPicPr>
        <p:blipFill>
          <a:blip r:embed="rId6">
            <a:alphaModFix/>
          </a:blip>
          <a:stretch>
            <a:fillRect/>
          </a:stretch>
        </p:blipFill>
        <p:spPr>
          <a:xfrm>
            <a:off x="5608795" y="0"/>
            <a:ext cx="3111060" cy="5143501"/>
          </a:xfrm>
          <a:prstGeom prst="rect">
            <a:avLst/>
          </a:prstGeom>
          <a:noFill/>
          <a:ln>
            <a:noFill/>
          </a:ln>
        </p:spPr>
      </p:pic>
      <p:pic>
        <p:nvPicPr>
          <p:cNvPr id="216" name="Google Shape;216;p21"/>
          <p:cNvPicPr preferRelativeResize="0"/>
          <p:nvPr/>
        </p:nvPicPr>
        <p:blipFill>
          <a:blip r:embed="rId7">
            <a:alphaModFix/>
          </a:blip>
          <a:stretch>
            <a:fillRect/>
          </a:stretch>
        </p:blipFill>
        <p:spPr>
          <a:xfrm>
            <a:off x="0" y="0"/>
            <a:ext cx="2677800" cy="2677800"/>
          </a:xfrm>
          <a:prstGeom prst="rect">
            <a:avLst/>
          </a:prstGeom>
          <a:noFill/>
          <a:ln>
            <a:noFill/>
          </a:ln>
        </p:spPr>
      </p:pic>
      <p:pic>
        <p:nvPicPr>
          <p:cNvPr id="217" name="Google Shape;217;p21"/>
          <p:cNvPicPr preferRelativeResize="0"/>
          <p:nvPr/>
        </p:nvPicPr>
        <p:blipFill>
          <a:blip r:embed="rId8">
            <a:alphaModFix/>
          </a:blip>
          <a:stretch>
            <a:fillRect/>
          </a:stretch>
        </p:blipFill>
        <p:spPr>
          <a:xfrm>
            <a:off x="152400" y="2869325"/>
            <a:ext cx="2121775" cy="2121775"/>
          </a:xfrm>
          <a:prstGeom prst="rect">
            <a:avLst/>
          </a:prstGeom>
          <a:noFill/>
          <a:ln>
            <a:noFill/>
          </a:ln>
        </p:spPr>
      </p:pic>
      <p:pic>
        <p:nvPicPr>
          <p:cNvPr id="218" name="Google Shape;218;p21"/>
          <p:cNvPicPr preferRelativeResize="0"/>
          <p:nvPr/>
        </p:nvPicPr>
        <p:blipFill>
          <a:blip r:embed="rId9">
            <a:alphaModFix/>
          </a:blip>
          <a:stretch>
            <a:fillRect/>
          </a:stretch>
        </p:blipFill>
        <p:spPr>
          <a:xfrm>
            <a:off x="4111250" y="108600"/>
            <a:ext cx="2121775" cy="2121775"/>
          </a:xfrm>
          <a:prstGeom prst="rect">
            <a:avLst/>
          </a:prstGeom>
          <a:noFill/>
          <a:ln>
            <a:noFill/>
          </a:ln>
        </p:spPr>
      </p:pic>
      <p:pic>
        <p:nvPicPr>
          <p:cNvPr id="219" name="Google Shape;219;p21"/>
          <p:cNvPicPr preferRelativeResize="0"/>
          <p:nvPr/>
        </p:nvPicPr>
        <p:blipFill>
          <a:blip r:embed="rId10">
            <a:alphaModFix/>
          </a:blip>
          <a:stretch>
            <a:fillRect/>
          </a:stretch>
        </p:blipFill>
        <p:spPr>
          <a:xfrm>
            <a:off x="5191749" y="2677801"/>
            <a:ext cx="1788975" cy="2074174"/>
          </a:xfrm>
          <a:prstGeom prst="rect">
            <a:avLst/>
          </a:prstGeom>
          <a:noFill/>
          <a:ln>
            <a:noFill/>
          </a:ln>
        </p:spPr>
      </p:pic>
      <p:pic>
        <p:nvPicPr>
          <p:cNvPr id="220" name="Google Shape;220;p21"/>
          <p:cNvPicPr preferRelativeResize="0"/>
          <p:nvPr/>
        </p:nvPicPr>
        <p:blipFill>
          <a:blip r:embed="rId11">
            <a:alphaModFix/>
          </a:blip>
          <a:stretch>
            <a:fillRect/>
          </a:stretch>
        </p:blipFill>
        <p:spPr>
          <a:xfrm>
            <a:off x="7240975" y="2330842"/>
            <a:ext cx="1528725" cy="1550558"/>
          </a:xfrm>
          <a:prstGeom prst="rect">
            <a:avLst/>
          </a:prstGeom>
          <a:noFill/>
          <a:ln>
            <a:noFill/>
          </a:ln>
        </p:spPr>
      </p:pic>
      <p:pic>
        <p:nvPicPr>
          <p:cNvPr id="221" name="Google Shape;221;p21"/>
          <p:cNvPicPr preferRelativeResize="0"/>
          <p:nvPr/>
        </p:nvPicPr>
        <p:blipFill>
          <a:blip r:embed="rId12">
            <a:alphaModFix/>
          </a:blip>
          <a:stretch>
            <a:fillRect/>
          </a:stretch>
        </p:blipFill>
        <p:spPr>
          <a:xfrm>
            <a:off x="2493822" y="3709225"/>
            <a:ext cx="1281875" cy="1281875"/>
          </a:xfrm>
          <a:prstGeom prst="rect">
            <a:avLst/>
          </a:prstGeom>
          <a:noFill/>
          <a:ln>
            <a:noFill/>
          </a:ln>
        </p:spPr>
      </p:pic>
      <p:pic>
        <p:nvPicPr>
          <p:cNvPr id="222" name="Google Shape;222;p21"/>
          <p:cNvPicPr preferRelativeResize="0"/>
          <p:nvPr/>
        </p:nvPicPr>
        <p:blipFill>
          <a:blip r:embed="rId13">
            <a:alphaModFix/>
          </a:blip>
          <a:stretch>
            <a:fillRect/>
          </a:stretch>
        </p:blipFill>
        <p:spPr>
          <a:xfrm>
            <a:off x="2829373" y="558205"/>
            <a:ext cx="1281876" cy="995223"/>
          </a:xfrm>
          <a:prstGeom prst="rect">
            <a:avLst/>
          </a:prstGeom>
          <a:noFill/>
          <a:ln>
            <a:noFill/>
          </a:ln>
        </p:spPr>
      </p:pic>
      <p:pic>
        <p:nvPicPr>
          <p:cNvPr id="223" name="Google Shape;223;p21"/>
          <p:cNvPicPr preferRelativeResize="0"/>
          <p:nvPr/>
        </p:nvPicPr>
        <p:blipFill rotWithShape="1">
          <a:blip r:embed="rId14">
            <a:alphaModFix/>
          </a:blip>
          <a:srcRect b="0" l="0" r="77002" t="0"/>
          <a:stretch/>
        </p:blipFill>
        <p:spPr>
          <a:xfrm>
            <a:off x="1981250" y="2571750"/>
            <a:ext cx="874440" cy="837000"/>
          </a:xfrm>
          <a:prstGeom prst="rect">
            <a:avLst/>
          </a:prstGeom>
          <a:noFill/>
          <a:ln>
            <a:noFill/>
          </a:ln>
        </p:spPr>
      </p:pic>
      <p:pic>
        <p:nvPicPr>
          <p:cNvPr id="224" name="Google Shape;224;p21"/>
          <p:cNvPicPr preferRelativeResize="0"/>
          <p:nvPr/>
        </p:nvPicPr>
        <p:blipFill>
          <a:blip r:embed="rId15">
            <a:alphaModFix/>
          </a:blip>
          <a:stretch>
            <a:fillRect/>
          </a:stretch>
        </p:blipFill>
        <p:spPr>
          <a:xfrm>
            <a:off x="1726963" y="5"/>
            <a:ext cx="5143436" cy="5143500"/>
          </a:xfrm>
          <a:prstGeom prst="rect">
            <a:avLst/>
          </a:prstGeom>
          <a:noFill/>
          <a:ln>
            <a:noFill/>
          </a:ln>
        </p:spPr>
      </p:pic>
      <p:pic>
        <p:nvPicPr>
          <p:cNvPr id="225" name="Google Shape;225;p21"/>
          <p:cNvPicPr preferRelativeResize="0"/>
          <p:nvPr/>
        </p:nvPicPr>
        <p:blipFill>
          <a:blip r:embed="rId15">
            <a:alphaModFix/>
          </a:blip>
          <a:stretch>
            <a:fillRect/>
          </a:stretch>
        </p:blipFill>
        <p:spPr>
          <a:xfrm>
            <a:off x="3420488" y="1683362"/>
            <a:ext cx="1980026" cy="198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
                                        <p:tgtEl>
                                          <p:spTgt spid="216"/>
                                        </p:tgtEl>
                                        <p:attrNameLst>
                                          <p:attrName>ppt_w</p:attrName>
                                        </p:attrNameLst>
                                      </p:cBhvr>
                                      <p:tavLst>
                                        <p:tav fmla="" tm="0">
                                          <p:val>
                                            <p:strVal val="#ppt_w"/>
                                          </p:val>
                                        </p:tav>
                                        <p:tav fmla="" tm="100000">
                                          <p:val>
                                            <p:strVal val="0"/>
                                          </p:val>
                                        </p:tav>
                                      </p:tavLst>
                                    </p:anim>
                                    <p:anim calcmode="lin" valueType="num">
                                      <p:cBhvr additive="base">
                                        <p:cTn dur="1"/>
                                        <p:tgtEl>
                                          <p:spTgt spid="216"/>
                                        </p:tgtEl>
                                        <p:attrNameLst>
                                          <p:attrName>ppt_h</p:attrName>
                                        </p:attrNameLst>
                                      </p:cBhvr>
                                      <p:tavLst>
                                        <p:tav fmla="" tm="0">
                                          <p:val>
                                            <p:strVal val="#ppt_h"/>
                                          </p:val>
                                        </p:tav>
                                        <p:tav fmla="" tm="100000">
                                          <p:val>
                                            <p:strVal val="0"/>
                                          </p:val>
                                        </p:tav>
                                      </p:tavLst>
                                    </p:anim>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300"/>
                                          </p:stCondLst>
                                        </p:cTn>
                                        <p:tgtEl>
                                          <p:spTgt spid="225"/>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22"/>
                                        </p:tgtEl>
                                        <p:attrNameLst>
                                          <p:attrName>ppt_w</p:attrName>
                                        </p:attrNameLst>
                                      </p:cBhvr>
                                      <p:tavLst>
                                        <p:tav fmla="" tm="0">
                                          <p:val>
                                            <p:strVal val="#ppt_w"/>
                                          </p:val>
                                        </p:tav>
                                        <p:tav fmla="" tm="100000">
                                          <p:val>
                                            <p:strVal val="0"/>
                                          </p:val>
                                        </p:tav>
                                      </p:tavLst>
                                    </p:anim>
                                    <p:anim calcmode="lin" valueType="num">
                                      <p:cBhvr additive="base">
                                        <p:cTn dur="1000"/>
                                        <p:tgtEl>
                                          <p:spTgt spid="222"/>
                                        </p:tgtEl>
                                        <p:attrNameLst>
                                          <p:attrName>ppt_h</p:attrName>
                                        </p:attrNameLst>
                                      </p:cBhvr>
                                      <p:tavLst>
                                        <p:tav fmla="" tm="0">
                                          <p:val>
                                            <p:strVal val="#ppt_h"/>
                                          </p:val>
                                        </p:tav>
                                        <p:tav fmla="" tm="100000">
                                          <p:val>
                                            <p:strVal val="0"/>
                                          </p:val>
                                        </p:tav>
                                      </p:tavLst>
                                    </p:anim>
                                    <p:set>
                                      <p:cBhvr>
                                        <p:cTn dur="1" fill="hold">
                                          <p:stCondLst>
                                            <p:cond delay="1000"/>
                                          </p:stCondLst>
                                        </p:cTn>
                                        <p:tgtEl>
                                          <p:spTgt spid="222"/>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18"/>
                                        </p:tgtEl>
                                        <p:attrNameLst>
                                          <p:attrName>ppt_w</p:attrName>
                                        </p:attrNameLst>
                                      </p:cBhvr>
                                      <p:tavLst>
                                        <p:tav fmla="" tm="0">
                                          <p:val>
                                            <p:strVal val="#ppt_w"/>
                                          </p:val>
                                        </p:tav>
                                        <p:tav fmla="" tm="100000">
                                          <p:val>
                                            <p:strVal val="0"/>
                                          </p:val>
                                        </p:tav>
                                      </p:tavLst>
                                    </p:anim>
                                    <p:anim calcmode="lin" valueType="num">
                                      <p:cBhvr additive="base">
                                        <p:cTn dur="1000"/>
                                        <p:tgtEl>
                                          <p:spTgt spid="218"/>
                                        </p:tgtEl>
                                        <p:attrNameLst>
                                          <p:attrName>ppt_h</p:attrName>
                                        </p:attrNameLst>
                                      </p:cBhvr>
                                      <p:tavLst>
                                        <p:tav fmla="" tm="0">
                                          <p:val>
                                            <p:strVal val="#ppt_h"/>
                                          </p:val>
                                        </p:tav>
                                        <p:tav fmla="" tm="100000">
                                          <p:val>
                                            <p:strVal val="0"/>
                                          </p:val>
                                        </p:tav>
                                      </p:tavLst>
                                    </p:anim>
                                    <p:set>
                                      <p:cBhvr>
                                        <p:cTn dur="1" fill="hold">
                                          <p:stCondLst>
                                            <p:cond delay="1000"/>
                                          </p:stCondLst>
                                        </p:cTn>
                                        <p:tgtEl>
                                          <p:spTgt spid="218"/>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17"/>
                                        </p:tgtEl>
                                        <p:attrNameLst>
                                          <p:attrName>ppt_w</p:attrName>
                                        </p:attrNameLst>
                                      </p:cBhvr>
                                      <p:tavLst>
                                        <p:tav fmla="" tm="0">
                                          <p:val>
                                            <p:strVal val="#ppt_w"/>
                                          </p:val>
                                        </p:tav>
                                        <p:tav fmla="" tm="100000">
                                          <p:val>
                                            <p:strVal val="0"/>
                                          </p:val>
                                        </p:tav>
                                      </p:tavLst>
                                    </p:anim>
                                    <p:anim calcmode="lin" valueType="num">
                                      <p:cBhvr additive="base">
                                        <p:cTn dur="1000"/>
                                        <p:tgtEl>
                                          <p:spTgt spid="217"/>
                                        </p:tgtEl>
                                        <p:attrNameLst>
                                          <p:attrName>ppt_h</p:attrName>
                                        </p:attrNameLst>
                                      </p:cBhvr>
                                      <p:tavLst>
                                        <p:tav fmla="" tm="0">
                                          <p:val>
                                            <p:strVal val="#ppt_h"/>
                                          </p:val>
                                        </p:tav>
                                        <p:tav fmla="" tm="100000">
                                          <p:val>
                                            <p:strVal val="0"/>
                                          </p:val>
                                        </p:tav>
                                      </p:tavLst>
                                    </p:anim>
                                    <p:set>
                                      <p:cBhvr>
                                        <p:cTn dur="1" fill="hold">
                                          <p:stCondLst>
                                            <p:cond delay="1000"/>
                                          </p:stCondLst>
                                        </p:cTn>
                                        <p:tgtEl>
                                          <p:spTgt spid="217"/>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23"/>
                                        </p:tgtEl>
                                        <p:attrNameLst>
                                          <p:attrName>ppt_w</p:attrName>
                                        </p:attrNameLst>
                                      </p:cBhvr>
                                      <p:tavLst>
                                        <p:tav fmla="" tm="0">
                                          <p:val>
                                            <p:strVal val="#ppt_w"/>
                                          </p:val>
                                        </p:tav>
                                        <p:tav fmla="" tm="100000">
                                          <p:val>
                                            <p:strVal val="0"/>
                                          </p:val>
                                        </p:tav>
                                      </p:tavLst>
                                    </p:anim>
                                    <p:anim calcmode="lin" valueType="num">
                                      <p:cBhvr additive="base">
                                        <p:cTn dur="1000"/>
                                        <p:tgtEl>
                                          <p:spTgt spid="223"/>
                                        </p:tgtEl>
                                        <p:attrNameLst>
                                          <p:attrName>ppt_h</p:attrName>
                                        </p:attrNameLst>
                                      </p:cBhvr>
                                      <p:tavLst>
                                        <p:tav fmla="" tm="0">
                                          <p:val>
                                            <p:strVal val="#ppt_h"/>
                                          </p:val>
                                        </p:tav>
                                        <p:tav fmla="" tm="100000">
                                          <p:val>
                                            <p:strVal val="0"/>
                                          </p:val>
                                        </p:tav>
                                      </p:tavLst>
                                    </p:anim>
                                    <p:set>
                                      <p:cBhvr>
                                        <p:cTn dur="1" fill="hold">
                                          <p:stCondLst>
                                            <p:cond delay="1000"/>
                                          </p:stCondLst>
                                        </p:cTn>
                                        <p:tgtEl>
                                          <p:spTgt spid="223"/>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21"/>
                                        </p:tgtEl>
                                        <p:attrNameLst>
                                          <p:attrName>ppt_w</p:attrName>
                                        </p:attrNameLst>
                                      </p:cBhvr>
                                      <p:tavLst>
                                        <p:tav fmla="" tm="0">
                                          <p:val>
                                            <p:strVal val="#ppt_w"/>
                                          </p:val>
                                        </p:tav>
                                        <p:tav fmla="" tm="100000">
                                          <p:val>
                                            <p:strVal val="0"/>
                                          </p:val>
                                        </p:tav>
                                      </p:tavLst>
                                    </p:anim>
                                    <p:anim calcmode="lin" valueType="num">
                                      <p:cBhvr additive="base">
                                        <p:cTn dur="1000"/>
                                        <p:tgtEl>
                                          <p:spTgt spid="221"/>
                                        </p:tgtEl>
                                        <p:attrNameLst>
                                          <p:attrName>ppt_h</p:attrName>
                                        </p:attrNameLst>
                                      </p:cBhvr>
                                      <p:tavLst>
                                        <p:tav fmla="" tm="0">
                                          <p:val>
                                            <p:strVal val="#ppt_h"/>
                                          </p:val>
                                        </p:tav>
                                        <p:tav fmla="" tm="100000">
                                          <p:val>
                                            <p:strVal val="0"/>
                                          </p:val>
                                        </p:tav>
                                      </p:tavLst>
                                    </p:anim>
                                    <p:set>
                                      <p:cBhvr>
                                        <p:cTn dur="1" fill="hold">
                                          <p:stCondLst>
                                            <p:cond delay="1000"/>
                                          </p:stCondLst>
                                        </p:cTn>
                                        <p:tgtEl>
                                          <p:spTgt spid="221"/>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19"/>
                                        </p:tgtEl>
                                        <p:attrNameLst>
                                          <p:attrName>ppt_w</p:attrName>
                                        </p:attrNameLst>
                                      </p:cBhvr>
                                      <p:tavLst>
                                        <p:tav fmla="" tm="0">
                                          <p:val>
                                            <p:strVal val="#ppt_w"/>
                                          </p:val>
                                        </p:tav>
                                        <p:tav fmla="" tm="100000">
                                          <p:val>
                                            <p:strVal val="0"/>
                                          </p:val>
                                        </p:tav>
                                      </p:tavLst>
                                    </p:anim>
                                    <p:anim calcmode="lin" valueType="num">
                                      <p:cBhvr additive="base">
                                        <p:cTn dur="1000"/>
                                        <p:tgtEl>
                                          <p:spTgt spid="219"/>
                                        </p:tgtEl>
                                        <p:attrNameLst>
                                          <p:attrName>ppt_h</p:attrName>
                                        </p:attrNameLst>
                                      </p:cBhvr>
                                      <p:tavLst>
                                        <p:tav fmla="" tm="0">
                                          <p:val>
                                            <p:strVal val="#ppt_h"/>
                                          </p:val>
                                        </p:tav>
                                        <p:tav fmla="" tm="100000">
                                          <p:val>
                                            <p:strVal val="0"/>
                                          </p:val>
                                        </p:tav>
                                      </p:tavLst>
                                    </p:anim>
                                    <p:set>
                                      <p:cBhvr>
                                        <p:cTn dur="1" fill="hold">
                                          <p:stCondLst>
                                            <p:cond delay="1000"/>
                                          </p:stCondLst>
                                        </p:cTn>
                                        <p:tgtEl>
                                          <p:spTgt spid="219"/>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20"/>
                                        </p:tgtEl>
                                        <p:attrNameLst>
                                          <p:attrName>ppt_w</p:attrName>
                                        </p:attrNameLst>
                                      </p:cBhvr>
                                      <p:tavLst>
                                        <p:tav fmla="" tm="0">
                                          <p:val>
                                            <p:strVal val="#ppt_w"/>
                                          </p:val>
                                        </p:tav>
                                        <p:tav fmla="" tm="100000">
                                          <p:val>
                                            <p:strVal val="0"/>
                                          </p:val>
                                        </p:tav>
                                      </p:tavLst>
                                    </p:anim>
                                    <p:anim calcmode="lin" valueType="num">
                                      <p:cBhvr additive="base">
                                        <p:cTn dur="1000"/>
                                        <p:tgtEl>
                                          <p:spTgt spid="220"/>
                                        </p:tgtEl>
                                        <p:attrNameLst>
                                          <p:attrName>ppt_h</p:attrName>
                                        </p:attrNameLst>
                                      </p:cBhvr>
                                      <p:tavLst>
                                        <p:tav fmla="" tm="0">
                                          <p:val>
                                            <p:strVal val="#ppt_h"/>
                                          </p:val>
                                        </p:tav>
                                        <p:tav fmla="" tm="100000">
                                          <p:val>
                                            <p:strVal val="0"/>
                                          </p:val>
                                        </p:tav>
                                      </p:tavLst>
                                    </p:anim>
                                    <p:set>
                                      <p:cBhvr>
                                        <p:cTn dur="1" fill="hold">
                                          <p:stCondLst>
                                            <p:cond delay="1000"/>
                                          </p:stCondLst>
                                        </p:cTn>
                                        <p:tgtEl>
                                          <p:spTgt spid="220"/>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ppt_w</p:attrName>
                                        </p:attrNameLst>
                                      </p:cBhvr>
                                      <p:tavLst>
                                        <p:tav fmla="" tm="0">
                                          <p:val>
                                            <p:strVal val="0"/>
                                          </p:val>
                                        </p:tav>
                                        <p:tav fmla="" tm="100000">
                                          <p:val>
                                            <p:strVal val="#ppt_w"/>
                                          </p:val>
                                        </p:tav>
                                      </p:tavLst>
                                    </p:anim>
                                    <p:anim calcmode="lin" valueType="num">
                                      <p:cBhvr additive="base">
                                        <p:cTn dur="1000"/>
                                        <p:tgtEl>
                                          <p:spTgt spid="22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